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72" r:id="rId4"/>
    <p:sldId id="274" r:id="rId5"/>
    <p:sldId id="281" r:id="rId6"/>
    <p:sldId id="258" r:id="rId7"/>
    <p:sldId id="259" r:id="rId8"/>
    <p:sldId id="260" r:id="rId9"/>
    <p:sldId id="261" r:id="rId10"/>
    <p:sldId id="262" r:id="rId11"/>
    <p:sldId id="263" r:id="rId12"/>
    <p:sldId id="266" r:id="rId13"/>
    <p:sldId id="268" r:id="rId14"/>
    <p:sldId id="264" r:id="rId15"/>
    <p:sldId id="265" r:id="rId16"/>
    <p:sldId id="267" r:id="rId17"/>
    <p:sldId id="273" r:id="rId18"/>
    <p:sldId id="277" r:id="rId19"/>
    <p:sldId id="278" r:id="rId20"/>
    <p:sldId id="279" r:id="rId21"/>
    <p:sldId id="280" r:id="rId22"/>
    <p:sldId id="271" r:id="rId23"/>
    <p:sldId id="270" r:id="rId24"/>
    <p:sldId id="269" r:id="rId25"/>
    <p:sldId id="276"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855D11-C59C-431E-B2C9-6D5CB918008F}" type="datetimeFigureOut">
              <a:rPr lang="en-AU" smtClean="0"/>
              <a:t>22/07/2015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A226D7-3B3E-4061-8B8F-B809FD6510B5}" type="slidenum">
              <a:rPr lang="en-AU" smtClean="0"/>
              <a:t>‹#›</a:t>
            </a:fld>
            <a:endParaRPr lang="en-AU"/>
          </a:p>
        </p:txBody>
      </p:sp>
    </p:spTree>
    <p:extLst>
      <p:ext uri="{BB962C8B-B14F-4D97-AF65-F5344CB8AC3E}">
        <p14:creationId xmlns:p14="http://schemas.microsoft.com/office/powerpoint/2010/main" val="1773890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12</a:t>
            </a:fld>
            <a:endParaRPr lang="en-AU"/>
          </a:p>
        </p:txBody>
      </p:sp>
    </p:spTree>
    <p:extLst>
      <p:ext uri="{BB962C8B-B14F-4D97-AF65-F5344CB8AC3E}">
        <p14:creationId xmlns:p14="http://schemas.microsoft.com/office/powerpoint/2010/main" val="2286060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Sensitivity= true positive/ (true positive and false negative)</a:t>
            </a:r>
          </a:p>
          <a:p>
            <a:r>
              <a:rPr lang="en-AU" dirty="0" smtClean="0"/>
              <a:t>Specificity= true negative/ (true negative and false positive)</a:t>
            </a:r>
          </a:p>
          <a:p>
            <a:r>
              <a:rPr lang="en-AU" dirty="0" smtClean="0"/>
              <a:t>+</a:t>
            </a:r>
            <a:r>
              <a:rPr lang="en-AU" dirty="0" err="1" smtClean="0"/>
              <a:t>ve</a:t>
            </a:r>
            <a:r>
              <a:rPr lang="en-AU" dirty="0" smtClean="0"/>
              <a:t> likelihood ratio = sensitivity (100-specificity) score &gt;3 useful, &gt;10 very useful</a:t>
            </a:r>
          </a:p>
          <a:p>
            <a:r>
              <a:rPr lang="en-AU" dirty="0" smtClean="0"/>
              <a:t>-</a:t>
            </a:r>
            <a:r>
              <a:rPr lang="en-AU" dirty="0" err="1" smtClean="0"/>
              <a:t>ve</a:t>
            </a:r>
            <a:r>
              <a:rPr lang="en-AU" dirty="0" smtClean="0"/>
              <a:t> likelihood ratio= (100-sensitivity)/specificity, &lt;1 worthwhile, &lt;0.33 useful, &lt;0.1 very useful</a:t>
            </a:r>
          </a:p>
          <a:p>
            <a:endParaRPr lang="en-AU" dirty="0"/>
          </a:p>
          <a:p>
            <a:r>
              <a:rPr lang="en-AU" dirty="0" smtClean="0"/>
              <a:t>Likelihood ratios tell us how much to change our estimate of the probability of a diagnosis based on the test findings.</a:t>
            </a:r>
            <a:endParaRPr lang="en-AU" dirty="0"/>
          </a:p>
        </p:txBody>
      </p:sp>
      <p:sp>
        <p:nvSpPr>
          <p:cNvPr id="4" name="Slide Number Placeholder 3"/>
          <p:cNvSpPr>
            <a:spLocks noGrp="1"/>
          </p:cNvSpPr>
          <p:nvPr>
            <p:ph type="sldNum" sz="quarter" idx="10"/>
          </p:nvPr>
        </p:nvSpPr>
        <p:spPr/>
        <p:txBody>
          <a:bodyPr/>
          <a:lstStyle/>
          <a:p>
            <a:fld id="{E5A226D7-3B3E-4061-8B8F-B809FD6510B5}" type="slidenum">
              <a:rPr lang="en-AU" smtClean="0"/>
              <a:t>21</a:t>
            </a:fld>
            <a:endParaRPr lang="en-AU"/>
          </a:p>
        </p:txBody>
      </p:sp>
    </p:spTree>
    <p:extLst>
      <p:ext uri="{BB962C8B-B14F-4D97-AF65-F5344CB8AC3E}">
        <p14:creationId xmlns:p14="http://schemas.microsoft.com/office/powerpoint/2010/main" val="1726392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22</a:t>
            </a:fld>
            <a:endParaRPr lang="en-AU"/>
          </a:p>
        </p:txBody>
      </p:sp>
    </p:spTree>
    <p:extLst>
      <p:ext uri="{BB962C8B-B14F-4D97-AF65-F5344CB8AC3E}">
        <p14:creationId xmlns:p14="http://schemas.microsoft.com/office/powerpoint/2010/main" val="2395204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23</a:t>
            </a:fld>
            <a:endParaRPr lang="en-AU"/>
          </a:p>
        </p:txBody>
      </p:sp>
    </p:spTree>
    <p:extLst>
      <p:ext uri="{BB962C8B-B14F-4D97-AF65-F5344CB8AC3E}">
        <p14:creationId xmlns:p14="http://schemas.microsoft.com/office/powerpoint/2010/main" val="3605581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13</a:t>
            </a:fld>
            <a:endParaRPr lang="en-AU"/>
          </a:p>
        </p:txBody>
      </p:sp>
    </p:spTree>
    <p:extLst>
      <p:ext uri="{BB962C8B-B14F-4D97-AF65-F5344CB8AC3E}">
        <p14:creationId xmlns:p14="http://schemas.microsoft.com/office/powerpoint/2010/main" val="277732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14</a:t>
            </a:fld>
            <a:endParaRPr lang="en-AU"/>
          </a:p>
        </p:txBody>
      </p:sp>
    </p:spTree>
    <p:extLst>
      <p:ext uri="{BB962C8B-B14F-4D97-AF65-F5344CB8AC3E}">
        <p14:creationId xmlns:p14="http://schemas.microsoft.com/office/powerpoint/2010/main" val="1455509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15</a:t>
            </a:fld>
            <a:endParaRPr lang="en-AU"/>
          </a:p>
        </p:txBody>
      </p:sp>
    </p:spTree>
    <p:extLst>
      <p:ext uri="{BB962C8B-B14F-4D97-AF65-F5344CB8AC3E}">
        <p14:creationId xmlns:p14="http://schemas.microsoft.com/office/powerpoint/2010/main" val="967172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16</a:t>
            </a:fld>
            <a:endParaRPr lang="en-AU"/>
          </a:p>
        </p:txBody>
      </p:sp>
    </p:spTree>
    <p:extLst>
      <p:ext uri="{BB962C8B-B14F-4D97-AF65-F5344CB8AC3E}">
        <p14:creationId xmlns:p14="http://schemas.microsoft.com/office/powerpoint/2010/main" val="2680295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17</a:t>
            </a:fld>
            <a:endParaRPr lang="en-AU"/>
          </a:p>
        </p:txBody>
      </p:sp>
    </p:spTree>
    <p:extLst>
      <p:ext uri="{BB962C8B-B14F-4D97-AF65-F5344CB8AC3E}">
        <p14:creationId xmlns:p14="http://schemas.microsoft.com/office/powerpoint/2010/main" val="3814871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18</a:t>
            </a:fld>
            <a:endParaRPr lang="en-AU"/>
          </a:p>
        </p:txBody>
      </p:sp>
    </p:spTree>
    <p:extLst>
      <p:ext uri="{BB962C8B-B14F-4D97-AF65-F5344CB8AC3E}">
        <p14:creationId xmlns:p14="http://schemas.microsoft.com/office/powerpoint/2010/main" val="2617495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Say for example there are 200 people in hospital after a stroke. 100 receive treatment and 100 are the control group.</a:t>
            </a:r>
          </a:p>
          <a:p>
            <a:r>
              <a:rPr lang="en-AU" dirty="0" smtClean="0"/>
              <a:t>What is the risk that they will or will not be able to walk independently after their stroke?</a:t>
            </a:r>
          </a:p>
          <a:p>
            <a:r>
              <a:rPr lang="en-AU" dirty="0" smtClean="0"/>
              <a:t>In the group that receive treatment 20 (20%) are not able to walk independently after their stroke.</a:t>
            </a:r>
          </a:p>
          <a:p>
            <a:r>
              <a:rPr lang="en-AU" dirty="0" smtClean="0"/>
              <a:t>In the control group 70 (70%) are not able to walk independently.</a:t>
            </a:r>
          </a:p>
          <a:p>
            <a:r>
              <a:rPr lang="en-AU" dirty="0" smtClean="0"/>
              <a:t>ARR = 20%-70%= 50% is the difference between the two groups</a:t>
            </a:r>
          </a:p>
          <a:p>
            <a:r>
              <a:rPr lang="en-AU" dirty="0" smtClean="0"/>
              <a:t>NNT = 100/50 = 2 people need to be treated to stop an adverse outcome for one person.</a:t>
            </a:r>
          </a:p>
          <a:p>
            <a:r>
              <a:rPr lang="en-AU" dirty="0" smtClean="0"/>
              <a:t>RRR = 50/70= 71.5% Treatment would reduce the proportion not able to walk independently by 71.5%</a:t>
            </a:r>
          </a:p>
          <a:p>
            <a:r>
              <a:rPr lang="en-AU" dirty="0" smtClean="0"/>
              <a:t>95%CIS= 50%.±1/10 = 50=10=60 and 50-10=40 ARR=50% 95% CI (40,60)</a:t>
            </a:r>
          </a:p>
          <a:p>
            <a:r>
              <a:rPr lang="en-AU" dirty="0" smtClean="0"/>
              <a:t>Best represented by a tree plot- horizontal line represents treatment effect with extremes of not beneficial to beneficial </a:t>
            </a:r>
          </a:p>
          <a:p>
            <a:r>
              <a:rPr lang="en-AU" dirty="0" smtClean="0"/>
              <a:t>KEEP IN MIND that these figures will never look very impressive when the risk of an event is low in the first place (in the control group). Even the best interventions will not produce clinically worthwhile effects if the risk of the event is low.</a:t>
            </a:r>
          </a:p>
          <a:p>
            <a:r>
              <a:rPr lang="en-AU" dirty="0" smtClean="0"/>
              <a:t>ALSO when you think about this in relation to a specific patient consider their specific baseline risk. If they do not have any risk factors then the effect of intervention will be overestimated. If they have significant risk factors the effect of the intervention may be underestimated.</a:t>
            </a:r>
            <a:endParaRPr lang="en-AU" dirty="0"/>
          </a:p>
        </p:txBody>
      </p:sp>
      <p:sp>
        <p:nvSpPr>
          <p:cNvPr id="4" name="Slide Number Placeholder 3"/>
          <p:cNvSpPr>
            <a:spLocks noGrp="1"/>
          </p:cNvSpPr>
          <p:nvPr>
            <p:ph type="sldNum" sz="quarter" idx="10"/>
          </p:nvPr>
        </p:nvSpPr>
        <p:spPr/>
        <p:txBody>
          <a:bodyPr/>
          <a:lstStyle/>
          <a:p>
            <a:fld id="{E5A226D7-3B3E-4061-8B8F-B809FD6510B5}" type="slidenum">
              <a:rPr lang="en-AU" smtClean="0"/>
              <a:t>19</a:t>
            </a:fld>
            <a:endParaRPr lang="en-AU"/>
          </a:p>
        </p:txBody>
      </p:sp>
    </p:spTree>
    <p:extLst>
      <p:ext uri="{BB962C8B-B14F-4D97-AF65-F5344CB8AC3E}">
        <p14:creationId xmlns:p14="http://schemas.microsoft.com/office/powerpoint/2010/main" val="1663548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E5A226D7-3B3E-4061-8B8F-B809FD6510B5}" type="slidenum">
              <a:rPr lang="en-AU" smtClean="0"/>
              <a:t>20</a:t>
            </a:fld>
            <a:endParaRPr lang="en-AU"/>
          </a:p>
        </p:txBody>
      </p:sp>
    </p:spTree>
    <p:extLst>
      <p:ext uri="{BB962C8B-B14F-4D97-AF65-F5344CB8AC3E}">
        <p14:creationId xmlns:p14="http://schemas.microsoft.com/office/powerpoint/2010/main" val="1396639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5AB9028-F02B-48BB-AE14-EF084C85ADCB}" type="datetimeFigureOut">
              <a:rPr lang="en-AU" smtClean="0"/>
              <a:t>22/07/2015</a:t>
            </a:fld>
            <a:endParaRPr lang="en-AU"/>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AU"/>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8CDC119-2D86-4ED5-B887-D44A8595976F}"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AB9028-F02B-48BB-AE14-EF084C85ADCB}" type="datetimeFigureOut">
              <a:rPr lang="en-AU" smtClean="0"/>
              <a:t>22/07/2015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CDC119-2D86-4ED5-B887-D44A8595976F}"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5AB9028-F02B-48BB-AE14-EF084C85ADCB}" type="datetimeFigureOut">
              <a:rPr lang="en-AU" smtClean="0"/>
              <a:t>22/07/2015</a:t>
            </a:fld>
            <a:endParaRPr lang="en-AU"/>
          </a:p>
        </p:txBody>
      </p:sp>
      <p:sp>
        <p:nvSpPr>
          <p:cNvPr id="5" name="Footer Placeholder 4"/>
          <p:cNvSpPr>
            <a:spLocks noGrp="1"/>
          </p:cNvSpPr>
          <p:nvPr>
            <p:ph type="ftr" sz="quarter" idx="11"/>
          </p:nvPr>
        </p:nvSpPr>
        <p:spPr>
          <a:xfrm>
            <a:off x="457201" y="6248207"/>
            <a:ext cx="5573483" cy="365125"/>
          </a:xfrm>
        </p:spPr>
        <p:txBody>
          <a:bodyPr/>
          <a:lstStyle/>
          <a:p>
            <a:endParaRPr lang="en-AU"/>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8CDC119-2D86-4ED5-B887-D44A8595976F}"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5AB9028-F02B-48BB-AE14-EF084C85ADCB}" type="datetimeFigureOut">
              <a:rPr lang="en-AU" smtClean="0"/>
              <a:t>22/07/2015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8CDC119-2D86-4ED5-B887-D44A8595976F}" type="slidenum">
              <a:rPr lang="en-AU" smtClean="0"/>
              <a:t>‹#›</a:t>
            </a:fld>
            <a:endParaRPr lang="en-AU"/>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5AB9028-F02B-48BB-AE14-EF084C85ADCB}" type="datetimeFigureOut">
              <a:rPr lang="en-AU" smtClean="0"/>
              <a:t>22/07/2015</a:t>
            </a:fld>
            <a:endParaRPr lang="en-AU"/>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8CDC119-2D86-4ED5-B887-D44A8595976F}" type="slidenum">
              <a:rPr lang="en-AU" smtClean="0"/>
              <a:t>‹#›</a:t>
            </a:fld>
            <a:endParaRPr lang="en-AU"/>
          </a:p>
        </p:txBody>
      </p:sp>
      <p:sp>
        <p:nvSpPr>
          <p:cNvPr id="14" name="Footer Placeholder 13"/>
          <p:cNvSpPr>
            <a:spLocks noGrp="1"/>
          </p:cNvSpPr>
          <p:nvPr>
            <p:ph type="ftr" sz="quarter" idx="12"/>
          </p:nvPr>
        </p:nvSpPr>
        <p:spPr/>
        <p:txBody>
          <a:bodyPr/>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5AB9028-F02B-48BB-AE14-EF084C85ADCB}" type="datetimeFigureOut">
              <a:rPr lang="en-AU" smtClean="0"/>
              <a:t>22/07/2015</a:t>
            </a:fld>
            <a:endParaRPr lang="en-AU"/>
          </a:p>
        </p:txBody>
      </p:sp>
      <p:sp>
        <p:nvSpPr>
          <p:cNvPr id="10" name="Slide Number Placeholder 9"/>
          <p:cNvSpPr>
            <a:spLocks noGrp="1"/>
          </p:cNvSpPr>
          <p:nvPr>
            <p:ph type="sldNum" sz="quarter" idx="16"/>
          </p:nvPr>
        </p:nvSpPr>
        <p:spPr/>
        <p:txBody>
          <a:bodyPr rtlCol="0"/>
          <a:lstStyle/>
          <a:p>
            <a:fld id="{58CDC119-2D86-4ED5-B887-D44A8595976F}" type="slidenum">
              <a:rPr lang="en-AU" smtClean="0"/>
              <a:t>‹#›</a:t>
            </a:fld>
            <a:endParaRPr lang="en-AU"/>
          </a:p>
        </p:txBody>
      </p:sp>
      <p:sp>
        <p:nvSpPr>
          <p:cNvPr id="12" name="Footer Placeholder 11"/>
          <p:cNvSpPr>
            <a:spLocks noGrp="1"/>
          </p:cNvSpPr>
          <p:nvPr>
            <p:ph type="ftr" sz="quarter" idx="17"/>
          </p:nvPr>
        </p:nvSpPr>
        <p:spPr/>
        <p:txBody>
          <a:bodyPr rtlCol="0"/>
          <a:lstStyle/>
          <a:p>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5AB9028-F02B-48BB-AE14-EF084C85ADCB}" type="datetimeFigureOut">
              <a:rPr lang="en-AU" smtClean="0"/>
              <a:t>22/07/2015</a:t>
            </a:fld>
            <a:endParaRPr lang="en-AU"/>
          </a:p>
        </p:txBody>
      </p:sp>
      <p:sp>
        <p:nvSpPr>
          <p:cNvPr id="12" name="Slide Number Placeholder 11"/>
          <p:cNvSpPr>
            <a:spLocks noGrp="1"/>
          </p:cNvSpPr>
          <p:nvPr>
            <p:ph type="sldNum" sz="quarter" idx="16"/>
          </p:nvPr>
        </p:nvSpPr>
        <p:spPr/>
        <p:txBody>
          <a:bodyPr rtlCol="0"/>
          <a:lstStyle/>
          <a:p>
            <a:fld id="{58CDC119-2D86-4ED5-B887-D44A8595976F}" type="slidenum">
              <a:rPr lang="en-AU" smtClean="0"/>
              <a:t>‹#›</a:t>
            </a:fld>
            <a:endParaRPr lang="en-AU"/>
          </a:p>
        </p:txBody>
      </p:sp>
      <p:sp>
        <p:nvSpPr>
          <p:cNvPr id="14" name="Footer Placeholder 13"/>
          <p:cNvSpPr>
            <a:spLocks noGrp="1"/>
          </p:cNvSpPr>
          <p:nvPr>
            <p:ph type="ftr" sz="quarter" idx="17"/>
          </p:nvPr>
        </p:nvSpPr>
        <p:spPr/>
        <p:txBody>
          <a:bodyPr rtlCol="0"/>
          <a:lstStyle/>
          <a:p>
            <a:endParaRPr lang="en-AU"/>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AB9028-F02B-48BB-AE14-EF084C85ADCB}" type="datetimeFigureOut">
              <a:rPr lang="en-AU" smtClean="0"/>
              <a:t>22/07/2015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8CDC119-2D86-4ED5-B887-D44A8595976F}"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B9028-F02B-48BB-AE14-EF084C85ADCB}" type="datetimeFigureOut">
              <a:rPr lang="en-AU" smtClean="0"/>
              <a:t>22/07/2015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8CDC119-2D86-4ED5-B887-D44A8595976F}"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5AB9028-F02B-48BB-AE14-EF084C85ADCB}" type="datetimeFigureOut">
              <a:rPr lang="en-AU" smtClean="0"/>
              <a:t>22/07/2015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8CDC119-2D86-4ED5-B887-D44A8595976F}" type="slidenum">
              <a:rPr lang="en-AU" smtClean="0"/>
              <a:t>‹#›</a:t>
            </a:fld>
            <a:endParaRPr lang="en-AU"/>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5AB9028-F02B-48BB-AE14-EF084C85ADCB}" type="datetimeFigureOut">
              <a:rPr lang="en-AU" smtClean="0"/>
              <a:t>22/07/2015</a:t>
            </a:fld>
            <a:endParaRPr lang="en-AU"/>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8CDC119-2D86-4ED5-B887-D44A8595976F}" type="slidenum">
              <a:rPr lang="en-AU" smtClean="0"/>
              <a:t>‹#›</a:t>
            </a:fld>
            <a:endParaRPr lang="en-AU"/>
          </a:p>
        </p:txBody>
      </p:sp>
      <p:sp>
        <p:nvSpPr>
          <p:cNvPr id="14" name="Footer Placeholder 13"/>
          <p:cNvSpPr>
            <a:spLocks noGrp="1"/>
          </p:cNvSpPr>
          <p:nvPr>
            <p:ph type="ftr" sz="quarter" idx="12"/>
          </p:nvPr>
        </p:nvSpPr>
        <p:spPr>
          <a:xfrm>
            <a:off x="1600200" y="6248206"/>
            <a:ext cx="4572000" cy="365125"/>
          </a:xfrm>
        </p:spPr>
        <p:txBody>
          <a:bodyPr rtlCol="0"/>
          <a:lstStyle/>
          <a:p>
            <a:endParaRPr lang="en-AU"/>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5AB9028-F02B-48BB-AE14-EF084C85ADCB}" type="datetimeFigureOut">
              <a:rPr lang="en-AU" smtClean="0"/>
              <a:t>22/07/2015</a:t>
            </a:fld>
            <a:endParaRPr lang="en-AU"/>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AU"/>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8CDC119-2D86-4ED5-B887-D44A8595976F}"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Evidence Based Practice 4</a:t>
            </a:r>
            <a:endParaRPr lang="en-AU" dirty="0"/>
          </a:p>
        </p:txBody>
      </p:sp>
      <p:sp>
        <p:nvSpPr>
          <p:cNvPr id="3" name="Subtitle 2"/>
          <p:cNvSpPr>
            <a:spLocks noGrp="1"/>
          </p:cNvSpPr>
          <p:nvPr>
            <p:ph type="subTitle" idx="1"/>
          </p:nvPr>
        </p:nvSpPr>
        <p:spPr/>
        <p:txBody>
          <a:bodyPr/>
          <a:lstStyle/>
          <a:p>
            <a:r>
              <a:rPr lang="en-AU" dirty="0" smtClean="0"/>
              <a:t>Summarising the findings</a:t>
            </a:r>
            <a:endParaRPr lang="en-AU" dirty="0"/>
          </a:p>
        </p:txBody>
      </p:sp>
    </p:spTree>
    <p:extLst>
      <p:ext uri="{BB962C8B-B14F-4D97-AF65-F5344CB8AC3E}">
        <p14:creationId xmlns:p14="http://schemas.microsoft.com/office/powerpoint/2010/main" val="2663458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table indicate?</a:t>
            </a:r>
            <a:endParaRPr lang="en-AU" dirty="0"/>
          </a:p>
        </p:txBody>
      </p:sp>
      <p:sp>
        <p:nvSpPr>
          <p:cNvPr id="3" name="Content Placeholder 2"/>
          <p:cNvSpPr>
            <a:spLocks noGrp="1"/>
          </p:cNvSpPr>
          <p:nvPr>
            <p:ph sz="quarter" idx="1"/>
          </p:nvPr>
        </p:nvSpPr>
        <p:spPr/>
        <p:txBody>
          <a:bodyPr>
            <a:normAutofit fontScale="92500"/>
          </a:bodyPr>
          <a:lstStyle/>
          <a:p>
            <a:r>
              <a:rPr lang="en-AU" dirty="0" smtClean="0"/>
              <a:t>Interventions varied considerably</a:t>
            </a:r>
          </a:p>
          <a:p>
            <a:pPr lvl="1"/>
            <a:r>
              <a:rPr lang="en-AU" dirty="0" smtClean="0"/>
              <a:t>Most were land based</a:t>
            </a:r>
          </a:p>
          <a:p>
            <a:pPr lvl="1"/>
            <a:r>
              <a:rPr lang="en-AU" dirty="0" smtClean="0"/>
              <a:t>Most included aspects of stretching, strengthening and aerobic activity</a:t>
            </a:r>
          </a:p>
          <a:p>
            <a:pPr lvl="1"/>
            <a:r>
              <a:rPr lang="en-AU" dirty="0" smtClean="0"/>
              <a:t>Programs were group or individual</a:t>
            </a:r>
          </a:p>
          <a:p>
            <a:pPr lvl="1"/>
            <a:r>
              <a:rPr lang="en-AU" dirty="0" smtClean="0"/>
              <a:t>Programs went for between 5 and 8 weeks</a:t>
            </a:r>
          </a:p>
          <a:p>
            <a:pPr lvl="1"/>
            <a:r>
              <a:rPr lang="en-AU" dirty="0" smtClean="0"/>
              <a:t>Exercise was supervised 2 or 3 times per week</a:t>
            </a:r>
          </a:p>
          <a:p>
            <a:pPr lvl="1"/>
            <a:r>
              <a:rPr lang="en-AU" dirty="0" smtClean="0"/>
              <a:t>Duration of supervised sessions varied from 40-60 minutes</a:t>
            </a:r>
          </a:p>
          <a:p>
            <a:pPr lvl="1"/>
            <a:r>
              <a:rPr lang="en-AU" dirty="0" smtClean="0"/>
              <a:t>Home exercise requirements varied from none to daily</a:t>
            </a:r>
          </a:p>
          <a:p>
            <a:pPr lvl="1"/>
            <a:r>
              <a:rPr lang="en-AU" dirty="0" smtClean="0"/>
              <a:t>Exercise intensity and compliance were poorly recorded</a:t>
            </a:r>
          </a:p>
          <a:p>
            <a:pPr lvl="1"/>
            <a:endParaRPr lang="en-AU" dirty="0" smtClean="0"/>
          </a:p>
          <a:p>
            <a:pPr lvl="1"/>
            <a:endParaRPr lang="en-AU" dirty="0"/>
          </a:p>
        </p:txBody>
      </p:sp>
    </p:spTree>
    <p:extLst>
      <p:ext uri="{BB962C8B-B14F-4D97-AF65-F5344CB8AC3E}">
        <p14:creationId xmlns:p14="http://schemas.microsoft.com/office/powerpoint/2010/main" val="2728474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Outcomes</a:t>
            </a:r>
            <a:endParaRPr lang="en-AU" dirty="0"/>
          </a:p>
        </p:txBody>
      </p:sp>
      <p:sp>
        <p:nvSpPr>
          <p:cNvPr id="3" name="Content Placeholder 2"/>
          <p:cNvSpPr>
            <a:spLocks noGrp="1"/>
          </p:cNvSpPr>
          <p:nvPr>
            <p:ph sz="quarter" idx="1"/>
          </p:nvPr>
        </p:nvSpPr>
        <p:spPr/>
        <p:txBody>
          <a:bodyPr>
            <a:normAutofit/>
          </a:bodyPr>
          <a:lstStyle/>
          <a:p>
            <a:r>
              <a:rPr lang="en-AU" dirty="0" smtClean="0"/>
              <a:t>Pain (reduction in pain)</a:t>
            </a:r>
          </a:p>
          <a:p>
            <a:pPr lvl="1"/>
            <a:r>
              <a:rPr lang="en-AU" dirty="0" smtClean="0"/>
              <a:t>10 KR studies, 612 participants</a:t>
            </a:r>
          </a:p>
          <a:p>
            <a:pPr lvl="1"/>
            <a:r>
              <a:rPr lang="en-AU" dirty="0" smtClean="0"/>
              <a:t>3 favour control, 7 favour exercise, only one is statistically significant – overall result favours exercise but not statistically significant</a:t>
            </a:r>
          </a:p>
          <a:p>
            <a:pPr lvl="1"/>
            <a:r>
              <a:rPr lang="en-AU" dirty="0" smtClean="0"/>
              <a:t>5 HR studies, 177 participants</a:t>
            </a:r>
          </a:p>
          <a:p>
            <a:pPr lvl="1"/>
            <a:r>
              <a:rPr lang="en-AU" dirty="0" smtClean="0"/>
              <a:t>All on the side of favouring treatment but none are statistically significant – overall result favours exercise and is statistically significant</a:t>
            </a:r>
          </a:p>
        </p:txBody>
      </p:sp>
    </p:spTree>
    <p:extLst>
      <p:ext uri="{BB962C8B-B14F-4D97-AF65-F5344CB8AC3E}">
        <p14:creationId xmlns:p14="http://schemas.microsoft.com/office/powerpoint/2010/main" val="1804587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 Forest Plot?</a:t>
            </a:r>
            <a:endParaRPr lang="en-AU" dirty="0"/>
          </a:p>
        </p:txBody>
      </p:sp>
      <p:sp>
        <p:nvSpPr>
          <p:cNvPr id="3" name="Content Placeholder 2"/>
          <p:cNvSpPr>
            <a:spLocks noGrp="1"/>
          </p:cNvSpPr>
          <p:nvPr>
            <p:ph sz="quarter" idx="1"/>
          </p:nvPr>
        </p:nvSpPr>
        <p:spPr/>
        <p:txBody>
          <a:bodyPr>
            <a:normAutofit fontScale="92500"/>
          </a:bodyPr>
          <a:lstStyle/>
          <a:p>
            <a:r>
              <a:rPr lang="en-AU" dirty="0" smtClean="0"/>
              <a:t>A forest plot is a diagram that summarises the findings of a number of randomised trials of intervention.</a:t>
            </a:r>
          </a:p>
          <a:p>
            <a:r>
              <a:rPr lang="en-AU" dirty="0" smtClean="0"/>
              <a:t>Each row on the plot corresponds to one trial </a:t>
            </a:r>
          </a:p>
          <a:p>
            <a:r>
              <a:rPr lang="en-AU" dirty="0" smtClean="0"/>
              <a:t>For each trial the estimate of the effect of the intervention is shown with lines to indicate the extent of the 95% confidence intervals</a:t>
            </a:r>
          </a:p>
          <a:p>
            <a:r>
              <a:rPr lang="en-AU" dirty="0" smtClean="0"/>
              <a:t>A large symbol at the bottom is the pooled estimate of the effect of the intervention (obtained by combining the effect of all of the studies weighted by their number of participants)</a:t>
            </a:r>
            <a:endParaRPr lang="en-AU" dirty="0"/>
          </a:p>
        </p:txBody>
      </p:sp>
    </p:spTree>
    <p:extLst>
      <p:ext uri="{BB962C8B-B14F-4D97-AF65-F5344CB8AC3E}">
        <p14:creationId xmlns:p14="http://schemas.microsoft.com/office/powerpoint/2010/main" val="319813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do I make a forest plot?</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All measures must be in the same scale (you can’t have some </a:t>
            </a:r>
            <a:r>
              <a:rPr lang="en-AU" dirty="0"/>
              <a:t>i</a:t>
            </a:r>
            <a:r>
              <a:rPr lang="en-AU" dirty="0" smtClean="0"/>
              <a:t>n feet and inches and others in centimetres, or some in kilograms and others in pounds)</a:t>
            </a:r>
          </a:p>
          <a:p>
            <a:r>
              <a:rPr lang="en-AU" dirty="0" smtClean="0"/>
              <a:t>You can draw one for your self as long as all of the measures you are comparing are in the same scale and you have the appropriate data (standardised mean difference and 95% confidence intervals)</a:t>
            </a:r>
          </a:p>
          <a:p>
            <a:r>
              <a:rPr lang="en-AU" dirty="0" smtClean="0"/>
              <a:t>It is easier to download and learn to use </a:t>
            </a:r>
            <a:r>
              <a:rPr lang="en-AU" dirty="0" err="1" smtClean="0"/>
              <a:t>RevMan</a:t>
            </a:r>
            <a:r>
              <a:rPr lang="en-AU" dirty="0" smtClean="0"/>
              <a:t> (free Review Manager software). </a:t>
            </a:r>
            <a:r>
              <a:rPr lang="en-AU" dirty="0" err="1" smtClean="0"/>
              <a:t>RevMan</a:t>
            </a:r>
            <a:r>
              <a:rPr lang="en-AU" dirty="0" smtClean="0"/>
              <a:t> will calculate the overall effect taking into account the numbers in each trial and will produce the diagrams for you.</a:t>
            </a:r>
            <a:endParaRPr lang="en-AU" dirty="0"/>
          </a:p>
        </p:txBody>
      </p:sp>
    </p:spTree>
    <p:extLst>
      <p:ext uri="{BB962C8B-B14F-4D97-AF65-F5344CB8AC3E}">
        <p14:creationId xmlns:p14="http://schemas.microsoft.com/office/powerpoint/2010/main" val="2288014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Forest Plot: KR pain reduction</a:t>
            </a:r>
            <a:endParaRPr lang="en-AU" dirty="0"/>
          </a:p>
        </p:txBody>
      </p:sp>
      <p:pic>
        <p:nvPicPr>
          <p:cNvPr id="3074"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612775" y="2280424"/>
            <a:ext cx="8153400" cy="3135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5970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Forest Plot: HR pain reduction</a:t>
            </a:r>
            <a:endParaRPr lang="en-AU" dirty="0"/>
          </a:p>
        </p:txBody>
      </p:sp>
      <p:pic>
        <p:nvPicPr>
          <p:cNvPr id="4098"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612775" y="2775478"/>
            <a:ext cx="8153400" cy="21452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6768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Findings</a:t>
            </a:r>
            <a:endParaRPr lang="en-AU" dirty="0"/>
          </a:p>
        </p:txBody>
      </p:sp>
      <p:sp>
        <p:nvSpPr>
          <p:cNvPr id="3" name="Content Placeholder 2"/>
          <p:cNvSpPr>
            <a:spLocks noGrp="1"/>
          </p:cNvSpPr>
          <p:nvPr>
            <p:ph sz="quarter" idx="1"/>
          </p:nvPr>
        </p:nvSpPr>
        <p:spPr/>
        <p:txBody>
          <a:bodyPr>
            <a:normAutofit lnSpcReduction="10000"/>
          </a:bodyPr>
          <a:lstStyle/>
          <a:p>
            <a:r>
              <a:rPr lang="en-AU" dirty="0" smtClean="0"/>
              <a:t>The results of Swank et al were noticeably  different from all others in the knee replacement group (not just in pain scores). This caused significant statistical heterogeneity and suggests that their study was different from the others.</a:t>
            </a:r>
          </a:p>
          <a:p>
            <a:r>
              <a:rPr lang="en-AU" dirty="0" smtClean="0"/>
              <a:t>In people waiting for knee or hip replacement surgery there is some evidence of benefit in terms of reduction in pain for those awaiting hip replacement but this was not found in those awaiting knee replacement surgery</a:t>
            </a:r>
            <a:endParaRPr lang="en-AU" dirty="0"/>
          </a:p>
        </p:txBody>
      </p:sp>
    </p:spTree>
    <p:extLst>
      <p:ext uri="{BB962C8B-B14F-4D97-AF65-F5344CB8AC3E}">
        <p14:creationId xmlns:p14="http://schemas.microsoft.com/office/powerpoint/2010/main" val="3596468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Non randomised trials</a:t>
            </a:r>
            <a:endParaRPr lang="en-AU" dirty="0"/>
          </a:p>
        </p:txBody>
      </p:sp>
      <p:sp>
        <p:nvSpPr>
          <p:cNvPr id="3" name="Content Placeholder 2"/>
          <p:cNvSpPr>
            <a:spLocks noGrp="1"/>
          </p:cNvSpPr>
          <p:nvPr>
            <p:ph sz="quarter" idx="1"/>
          </p:nvPr>
        </p:nvSpPr>
        <p:spPr/>
        <p:txBody>
          <a:bodyPr/>
          <a:lstStyle/>
          <a:p>
            <a:r>
              <a:rPr lang="en-AU" dirty="0" smtClean="0"/>
              <a:t>Results can be considered in a similar manner.</a:t>
            </a:r>
          </a:p>
          <a:p>
            <a:r>
              <a:rPr lang="en-AU" dirty="0" smtClean="0"/>
              <a:t>As you will not have a comparison group you need to consider the size of the participant group, the size of the effect of the intervention, and the direction of the effect (improvement or deterioration compared to baseline measures).</a:t>
            </a:r>
          </a:p>
          <a:p>
            <a:r>
              <a:rPr lang="en-AU" dirty="0" smtClean="0"/>
              <a:t>You may find it helps to draw a similar diagram.</a:t>
            </a:r>
          </a:p>
          <a:p>
            <a:r>
              <a:rPr lang="en-AU" dirty="0" smtClean="0"/>
              <a:t>In a hierarchy of evidence, findings will not be considered to be as strong as those of a RCT.</a:t>
            </a:r>
            <a:endParaRPr lang="en-AU" dirty="0"/>
          </a:p>
        </p:txBody>
      </p:sp>
    </p:spTree>
    <p:extLst>
      <p:ext uri="{BB962C8B-B14F-4D97-AF65-F5344CB8AC3E}">
        <p14:creationId xmlns:p14="http://schemas.microsoft.com/office/powerpoint/2010/main" val="977093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if the outcomes are different?</a:t>
            </a:r>
            <a:endParaRPr lang="en-AU" dirty="0"/>
          </a:p>
        </p:txBody>
      </p:sp>
      <p:sp>
        <p:nvSpPr>
          <p:cNvPr id="3" name="Content Placeholder 2"/>
          <p:cNvSpPr>
            <a:spLocks noGrp="1"/>
          </p:cNvSpPr>
          <p:nvPr>
            <p:ph sz="quarter" idx="1"/>
          </p:nvPr>
        </p:nvSpPr>
        <p:spPr/>
        <p:txBody>
          <a:bodyPr/>
          <a:lstStyle/>
          <a:p>
            <a:r>
              <a:rPr lang="en-AU" dirty="0" smtClean="0"/>
              <a:t>Dichotomous outcomes </a:t>
            </a:r>
          </a:p>
          <a:p>
            <a:pPr lvl="1"/>
            <a:r>
              <a:rPr lang="en-AU" dirty="0" smtClean="0"/>
              <a:t>Dead/alive</a:t>
            </a:r>
          </a:p>
          <a:p>
            <a:pPr lvl="1"/>
            <a:r>
              <a:rPr lang="en-AU" dirty="0" smtClean="0"/>
              <a:t>Injured/not injured</a:t>
            </a:r>
          </a:p>
          <a:p>
            <a:pPr lvl="1"/>
            <a:r>
              <a:rPr lang="en-AU" dirty="0" smtClean="0"/>
              <a:t>Satisfied/not satisfied with the treatment</a:t>
            </a:r>
          </a:p>
          <a:p>
            <a:r>
              <a:rPr lang="en-AU" dirty="0" smtClean="0"/>
              <a:t>Indicate the outcome in terms of the proportion of participants that experienced the outcome of interest. (‘risk’ of an event)</a:t>
            </a:r>
          </a:p>
          <a:p>
            <a:r>
              <a:rPr lang="en-AU" dirty="0" smtClean="0"/>
              <a:t>Determine if the risk level differs between intervention and control groups</a:t>
            </a:r>
            <a:endParaRPr lang="en-AU" dirty="0"/>
          </a:p>
        </p:txBody>
      </p:sp>
    </p:spTree>
    <p:extLst>
      <p:ext uri="{BB962C8B-B14F-4D97-AF65-F5344CB8AC3E}">
        <p14:creationId xmlns:p14="http://schemas.microsoft.com/office/powerpoint/2010/main" val="1658851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Expressing differences in risk </a:t>
            </a:r>
            <a:endParaRPr lang="en-AU" dirty="0"/>
          </a:p>
        </p:txBody>
      </p:sp>
      <p:sp>
        <p:nvSpPr>
          <p:cNvPr id="3" name="Content Placeholder 2"/>
          <p:cNvSpPr>
            <a:spLocks noGrp="1"/>
          </p:cNvSpPr>
          <p:nvPr>
            <p:ph sz="quarter" idx="1"/>
          </p:nvPr>
        </p:nvSpPr>
        <p:spPr/>
        <p:txBody>
          <a:bodyPr/>
          <a:lstStyle/>
          <a:p>
            <a:r>
              <a:rPr lang="en-AU" dirty="0" smtClean="0"/>
              <a:t>Absolute risk reduction = difference in risk between intervention and control groups.</a:t>
            </a:r>
          </a:p>
          <a:p>
            <a:pPr marL="0" indent="0">
              <a:buNone/>
            </a:pPr>
            <a:r>
              <a:rPr lang="en-AU" dirty="0" smtClean="0"/>
              <a:t>Risk for intervention group – risk for control group = ?</a:t>
            </a:r>
          </a:p>
          <a:p>
            <a:r>
              <a:rPr lang="en-AU" dirty="0" smtClean="0"/>
              <a:t>Number needed to treat = (inverse of ARR) X100 = 100/ARR = number needed to be treated to stop an adverse outcome in 1 person. A small number suggests the treatment effect is worthwhile.</a:t>
            </a:r>
          </a:p>
          <a:p>
            <a:r>
              <a:rPr lang="en-AU" dirty="0" smtClean="0"/>
              <a:t>Relative risk reduction=ARR/risk in control group</a:t>
            </a:r>
          </a:p>
          <a:p>
            <a:r>
              <a:rPr lang="en-AU" dirty="0" smtClean="0"/>
              <a:t>95% CI’s=ARR±1/√</a:t>
            </a:r>
            <a:r>
              <a:rPr lang="en-AU" dirty="0" err="1" smtClean="0"/>
              <a:t>n</a:t>
            </a:r>
            <a:r>
              <a:rPr lang="en-AU" baseline="-25000" dirty="0" err="1" smtClean="0"/>
              <a:t>av</a:t>
            </a:r>
            <a:endParaRPr lang="en-AU" baseline="-25000" dirty="0"/>
          </a:p>
        </p:txBody>
      </p:sp>
    </p:spTree>
    <p:extLst>
      <p:ext uri="{BB962C8B-B14F-4D97-AF65-F5344CB8AC3E}">
        <p14:creationId xmlns:p14="http://schemas.microsoft.com/office/powerpoint/2010/main" val="2134992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have you found?</a:t>
            </a:r>
            <a:endParaRPr lang="en-AU" dirty="0"/>
          </a:p>
        </p:txBody>
      </p:sp>
      <p:sp>
        <p:nvSpPr>
          <p:cNvPr id="3" name="Content Placeholder 2"/>
          <p:cNvSpPr>
            <a:spLocks noGrp="1"/>
          </p:cNvSpPr>
          <p:nvPr>
            <p:ph sz="quarter" idx="1"/>
          </p:nvPr>
        </p:nvSpPr>
        <p:spPr/>
        <p:txBody>
          <a:bodyPr/>
          <a:lstStyle/>
          <a:p>
            <a:r>
              <a:rPr lang="en-AU" dirty="0" smtClean="0"/>
              <a:t>At the end of your search you should have all of the relevant papers currently available</a:t>
            </a:r>
          </a:p>
          <a:p>
            <a:pPr marL="0" indent="0">
              <a:buNone/>
            </a:pPr>
            <a:endParaRPr lang="en-AU" dirty="0" smtClean="0"/>
          </a:p>
          <a:p>
            <a:r>
              <a:rPr lang="en-AU" dirty="0" smtClean="0"/>
              <a:t>Group the papers by research method 	</a:t>
            </a:r>
          </a:p>
          <a:p>
            <a:pPr lvl="1"/>
            <a:r>
              <a:rPr lang="en-AU" dirty="0" smtClean="0"/>
              <a:t>For example RCTs together</a:t>
            </a:r>
          </a:p>
          <a:p>
            <a:r>
              <a:rPr lang="en-AU" dirty="0" smtClean="0"/>
              <a:t>Assess papers for methodological quality</a:t>
            </a:r>
          </a:p>
          <a:p>
            <a:pPr lvl="1"/>
            <a:r>
              <a:rPr lang="en-AU" dirty="0" smtClean="0"/>
              <a:t>Discard those of poor quality?</a:t>
            </a:r>
            <a:endParaRPr lang="en-AU" dirty="0"/>
          </a:p>
        </p:txBody>
      </p:sp>
    </p:spTree>
    <p:extLst>
      <p:ext uri="{BB962C8B-B14F-4D97-AF65-F5344CB8AC3E}">
        <p14:creationId xmlns:p14="http://schemas.microsoft.com/office/powerpoint/2010/main" val="2630367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Prognostic Studies</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Are the study participants similar to those you see?</a:t>
            </a:r>
          </a:p>
          <a:p>
            <a:r>
              <a:rPr lang="en-AU" dirty="0" smtClean="0"/>
              <a:t>Is the follow up long enough to be useful?</a:t>
            </a:r>
          </a:p>
          <a:p>
            <a:r>
              <a:rPr lang="en-AU" dirty="0" smtClean="0"/>
              <a:t>What happens if there is no treatment?</a:t>
            </a:r>
          </a:p>
          <a:p>
            <a:r>
              <a:rPr lang="en-AU" dirty="0" smtClean="0"/>
              <a:t>What happens if ‘usual treatment’ is provided?</a:t>
            </a:r>
          </a:p>
          <a:p>
            <a:r>
              <a:rPr lang="en-AU" dirty="0" smtClean="0"/>
              <a:t>Information from these studies can help inform patients about likely outcomes.</a:t>
            </a:r>
          </a:p>
          <a:p>
            <a:r>
              <a:rPr lang="en-AU" dirty="0" smtClean="0"/>
              <a:t>Prognostic studies can also help to scale estimates about prognosis to particular populations.</a:t>
            </a:r>
          </a:p>
          <a:p>
            <a:r>
              <a:rPr lang="en-AU" dirty="0" smtClean="0"/>
              <a:t>Survival curves illustrate how risk of experiencing an event changes with time.</a:t>
            </a:r>
            <a:endParaRPr lang="en-AU" dirty="0"/>
          </a:p>
        </p:txBody>
      </p:sp>
    </p:spTree>
    <p:extLst>
      <p:ext uri="{BB962C8B-B14F-4D97-AF65-F5344CB8AC3E}">
        <p14:creationId xmlns:p14="http://schemas.microsoft.com/office/powerpoint/2010/main" val="594359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Accuracy of a diagnostic test</a:t>
            </a:r>
            <a:endParaRPr lang="en-AU" dirty="0"/>
          </a:p>
        </p:txBody>
      </p:sp>
      <p:sp>
        <p:nvSpPr>
          <p:cNvPr id="3" name="Content Placeholder 2"/>
          <p:cNvSpPr>
            <a:spLocks noGrp="1"/>
          </p:cNvSpPr>
          <p:nvPr>
            <p:ph sz="quarter" idx="1"/>
          </p:nvPr>
        </p:nvSpPr>
        <p:spPr/>
        <p:txBody>
          <a:bodyPr>
            <a:normAutofit fontScale="85000" lnSpcReduction="20000"/>
          </a:bodyPr>
          <a:lstStyle/>
          <a:p>
            <a:r>
              <a:rPr lang="en-AU" dirty="0" smtClean="0"/>
              <a:t>Are the participants similar to your clients?</a:t>
            </a:r>
          </a:p>
          <a:p>
            <a:r>
              <a:rPr lang="en-AU" dirty="0" smtClean="0"/>
              <a:t>Is the skill of the tester similar to yours?</a:t>
            </a:r>
          </a:p>
          <a:p>
            <a:r>
              <a:rPr lang="en-AU" dirty="0" smtClean="0"/>
              <a:t>Is the clinical setting similar to yours? (specialist versus generic)</a:t>
            </a:r>
          </a:p>
          <a:p>
            <a:r>
              <a:rPr lang="en-AU" dirty="0" smtClean="0"/>
              <a:t>Requires knowledge of true and false positive and negative results to establish sensitivity and specificity of the test.</a:t>
            </a:r>
          </a:p>
          <a:p>
            <a:r>
              <a:rPr lang="en-AU" dirty="0" smtClean="0"/>
              <a:t>Sensitivity = probability that those with the condition will test positive</a:t>
            </a:r>
          </a:p>
          <a:p>
            <a:r>
              <a:rPr lang="en-AU" dirty="0" smtClean="0"/>
              <a:t>Specificity = probability that those who do not have the condition will test negative</a:t>
            </a:r>
          </a:p>
          <a:p>
            <a:r>
              <a:rPr lang="en-AU" dirty="0" smtClean="0"/>
              <a:t>Likelihood ratio = probability that the person with a particular test finding actually has the condition.</a:t>
            </a:r>
            <a:endParaRPr lang="en-AU" dirty="0"/>
          </a:p>
        </p:txBody>
      </p:sp>
    </p:spTree>
    <p:extLst>
      <p:ext uri="{BB962C8B-B14F-4D97-AF65-F5344CB8AC3E}">
        <p14:creationId xmlns:p14="http://schemas.microsoft.com/office/powerpoint/2010/main" val="3132471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 funnel plot?</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A funnel plot is a scatter plot of treatment effects against a measure of study size.  Usually larger studies will be plotted near the average with smaller studies spread on each side. </a:t>
            </a:r>
          </a:p>
          <a:p>
            <a:pPr marL="320400" indent="-320400"/>
            <a:r>
              <a:rPr lang="en-AU" dirty="0" smtClean="0"/>
              <a:t>A funnel plot is a visual aid for detecting </a:t>
            </a:r>
          </a:p>
          <a:p>
            <a:pPr marL="320400" indent="-320400">
              <a:buNone/>
            </a:pPr>
            <a:r>
              <a:rPr lang="en-AU" dirty="0" smtClean="0"/>
              <a:t>systematic heterogeneity </a:t>
            </a:r>
          </a:p>
          <a:p>
            <a:pPr marL="320400" indent="-320400">
              <a:buNone/>
            </a:pPr>
            <a:r>
              <a:rPr lang="en-AU" dirty="0" smtClean="0"/>
              <a:t>or bias. Where no bias is </a:t>
            </a:r>
          </a:p>
          <a:p>
            <a:pPr marL="320400" indent="-320400">
              <a:buNone/>
            </a:pPr>
            <a:r>
              <a:rPr lang="en-AU" dirty="0" smtClean="0"/>
              <a:t>evident a symmetrical </a:t>
            </a:r>
          </a:p>
          <a:p>
            <a:pPr marL="320400" indent="-320400">
              <a:buNone/>
            </a:pPr>
            <a:r>
              <a:rPr lang="en-AU" dirty="0" smtClean="0"/>
              <a:t>inverted funnel shape </a:t>
            </a:r>
          </a:p>
          <a:p>
            <a:pPr marL="320400" indent="-320400">
              <a:buNone/>
            </a:pPr>
            <a:r>
              <a:rPr lang="en-AU" dirty="0" smtClean="0"/>
              <a:t>results. </a:t>
            </a:r>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221088"/>
            <a:ext cx="3686175"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4226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Summarising findings from qualitative studies</a:t>
            </a:r>
            <a:endParaRPr lang="en-AU" dirty="0"/>
          </a:p>
        </p:txBody>
      </p:sp>
      <p:sp>
        <p:nvSpPr>
          <p:cNvPr id="3" name="Content Placeholder 2"/>
          <p:cNvSpPr>
            <a:spLocks noGrp="1"/>
          </p:cNvSpPr>
          <p:nvPr>
            <p:ph sz="quarter" idx="1"/>
          </p:nvPr>
        </p:nvSpPr>
        <p:spPr/>
        <p:txBody>
          <a:bodyPr>
            <a:normAutofit fontScale="77500" lnSpcReduction="20000"/>
          </a:bodyPr>
          <a:lstStyle/>
          <a:p>
            <a:r>
              <a:rPr lang="en-AU" dirty="0" smtClean="0"/>
              <a:t>Qualitative data is about validity (reporting truth) rather than reliability (repeatability). Numbers or ‘vote counting’ are irrelevant.</a:t>
            </a:r>
          </a:p>
          <a:p>
            <a:r>
              <a:rPr lang="en-AU" dirty="0" smtClean="0"/>
              <a:t>Qualitative results should form a narrative or story that explains accurately the issue(s) being studied.</a:t>
            </a:r>
          </a:p>
          <a:p>
            <a:r>
              <a:rPr lang="en-AU" dirty="0" smtClean="0"/>
              <a:t>The results are an interpretation of the data, often grouped into themes, patterns or categories. The use of more than one researcher in this interpretation can improve the rigour of the findings. The use of quotations from the data will assist in understanding the data interpretation.</a:t>
            </a:r>
          </a:p>
          <a:p>
            <a:r>
              <a:rPr lang="en-AU" dirty="0" smtClean="0"/>
              <a:t>Pulling findings together from qualitative studies requires careful reading and interpretation of each study. Similar issues may have been grouped but given a slightly different theme name. Alternative explanations may be described that are related to the sample rather than the questions asked.</a:t>
            </a:r>
            <a:endParaRPr lang="en-AU" dirty="0"/>
          </a:p>
        </p:txBody>
      </p:sp>
    </p:spTree>
    <p:extLst>
      <p:ext uri="{BB962C8B-B14F-4D97-AF65-F5344CB8AC3E}">
        <p14:creationId xmlns:p14="http://schemas.microsoft.com/office/powerpoint/2010/main" val="3932589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Publishing your Systematic Review</a:t>
            </a:r>
            <a:endParaRPr lang="en-AU" dirty="0"/>
          </a:p>
        </p:txBody>
      </p:sp>
      <p:sp>
        <p:nvSpPr>
          <p:cNvPr id="3" name="Content Placeholder 2"/>
          <p:cNvSpPr>
            <a:spLocks noGrp="1"/>
          </p:cNvSpPr>
          <p:nvPr>
            <p:ph sz="quarter" idx="1"/>
          </p:nvPr>
        </p:nvSpPr>
        <p:spPr/>
        <p:txBody>
          <a:bodyPr/>
          <a:lstStyle/>
          <a:p>
            <a:endParaRPr lang="en-AU" dirty="0" smtClean="0"/>
          </a:p>
          <a:p>
            <a:r>
              <a:rPr lang="en-AU" dirty="0" smtClean="0"/>
              <a:t>The point of these workshops was to give you an EBP framework to assist in clinical practice.</a:t>
            </a:r>
          </a:p>
          <a:p>
            <a:endParaRPr lang="en-AU" dirty="0"/>
          </a:p>
          <a:p>
            <a:r>
              <a:rPr lang="en-AU" dirty="0" smtClean="0"/>
              <a:t>If you have worked systematically through your search strategy, finding all the relevant papers and thoughtfully summarising the findings you have the makings of a good publishable systematic review.</a:t>
            </a:r>
            <a:endParaRPr lang="en-AU" dirty="0"/>
          </a:p>
        </p:txBody>
      </p:sp>
    </p:spTree>
    <p:extLst>
      <p:ext uri="{BB962C8B-B14F-4D97-AF65-F5344CB8AC3E}">
        <p14:creationId xmlns:p14="http://schemas.microsoft.com/office/powerpoint/2010/main" val="3046867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Changing Practice 1</a:t>
            </a:r>
            <a:endParaRPr lang="en-AU" dirty="0"/>
          </a:p>
        </p:txBody>
      </p:sp>
      <p:sp>
        <p:nvSpPr>
          <p:cNvPr id="3" name="Content Placeholder 2"/>
          <p:cNvSpPr>
            <a:spLocks noGrp="1"/>
          </p:cNvSpPr>
          <p:nvPr>
            <p:ph sz="quarter" idx="1"/>
          </p:nvPr>
        </p:nvSpPr>
        <p:spPr/>
        <p:txBody>
          <a:bodyPr>
            <a:normAutofit lnSpcReduction="10000"/>
          </a:bodyPr>
          <a:lstStyle/>
          <a:p>
            <a:r>
              <a:rPr lang="en-AU" dirty="0" smtClean="0"/>
              <a:t>Before you alter your practice, based on the results of a literature review, check the other aspects of EBP:</a:t>
            </a:r>
          </a:p>
          <a:p>
            <a:r>
              <a:rPr lang="en-AU" dirty="0" smtClean="0"/>
              <a:t>Do you have the experience and expertise?</a:t>
            </a:r>
          </a:p>
          <a:p>
            <a:pPr lvl="1"/>
            <a:r>
              <a:rPr lang="en-AU" dirty="0" smtClean="0"/>
              <a:t>Do you need new skills and training, or to revise or upgrade some skills?</a:t>
            </a:r>
          </a:p>
          <a:p>
            <a:r>
              <a:rPr lang="en-AU" dirty="0" smtClean="0"/>
              <a:t>What are the needs and preferences of the individual client?</a:t>
            </a:r>
          </a:p>
          <a:p>
            <a:r>
              <a:rPr lang="en-AU" dirty="0" smtClean="0"/>
              <a:t>Is the change appropriate in the context or environment of your practice? </a:t>
            </a:r>
          </a:p>
          <a:p>
            <a:pPr marL="0" indent="0">
              <a:buNone/>
            </a:pPr>
            <a:endParaRPr lang="en-AU" dirty="0"/>
          </a:p>
        </p:txBody>
      </p:sp>
    </p:spTree>
    <p:extLst>
      <p:ext uri="{BB962C8B-B14F-4D97-AF65-F5344CB8AC3E}">
        <p14:creationId xmlns:p14="http://schemas.microsoft.com/office/powerpoint/2010/main" val="1960281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Changing Practice 2</a:t>
            </a:r>
            <a:endParaRPr lang="en-AU" dirty="0"/>
          </a:p>
        </p:txBody>
      </p:sp>
      <p:sp>
        <p:nvSpPr>
          <p:cNvPr id="3" name="Content Placeholder 2"/>
          <p:cNvSpPr>
            <a:spLocks noGrp="1"/>
          </p:cNvSpPr>
          <p:nvPr>
            <p:ph sz="quarter" idx="1"/>
          </p:nvPr>
        </p:nvSpPr>
        <p:spPr/>
        <p:txBody>
          <a:bodyPr/>
          <a:lstStyle/>
          <a:p>
            <a:r>
              <a:rPr lang="en-AU" dirty="0" smtClean="0"/>
              <a:t>In a team setting changing practice is not as easy as implementing new procedures.</a:t>
            </a:r>
          </a:p>
          <a:p>
            <a:r>
              <a:rPr lang="en-AU" dirty="0" smtClean="0"/>
              <a:t>There needs to be:</a:t>
            </a:r>
          </a:p>
          <a:p>
            <a:pPr lvl="1"/>
            <a:r>
              <a:rPr lang="en-AU" dirty="0" smtClean="0"/>
              <a:t> a recognition of the need for change and</a:t>
            </a:r>
          </a:p>
          <a:p>
            <a:pPr lvl="1"/>
            <a:r>
              <a:rPr lang="en-AU" dirty="0" smtClean="0"/>
              <a:t>Preparation – this may include development of new policies and procedures, staff training in new skills, changing documentation methods…  </a:t>
            </a:r>
          </a:p>
          <a:p>
            <a:pPr lvl="1"/>
            <a:r>
              <a:rPr lang="en-AU" dirty="0" smtClean="0"/>
              <a:t>Testing and troubleshooting before full implementation</a:t>
            </a:r>
          </a:p>
          <a:p>
            <a:endParaRPr lang="en-AU" dirty="0"/>
          </a:p>
        </p:txBody>
      </p:sp>
    </p:spTree>
    <p:extLst>
      <p:ext uri="{BB962C8B-B14F-4D97-AF65-F5344CB8AC3E}">
        <p14:creationId xmlns:p14="http://schemas.microsoft.com/office/powerpoint/2010/main" val="35848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Consider these questions:</a:t>
            </a:r>
            <a:endParaRPr lang="en-AU" dirty="0"/>
          </a:p>
        </p:txBody>
      </p:sp>
      <p:sp>
        <p:nvSpPr>
          <p:cNvPr id="3" name="Content Placeholder 2"/>
          <p:cNvSpPr>
            <a:spLocks noGrp="1"/>
          </p:cNvSpPr>
          <p:nvPr>
            <p:ph sz="quarter" idx="1"/>
          </p:nvPr>
        </p:nvSpPr>
        <p:spPr/>
        <p:txBody>
          <a:bodyPr>
            <a:normAutofit fontScale="77500" lnSpcReduction="20000"/>
          </a:bodyPr>
          <a:lstStyle/>
          <a:p>
            <a:r>
              <a:rPr lang="en-AU" dirty="0" smtClean="0"/>
              <a:t>Is the evidence relevant to me and my clients?</a:t>
            </a:r>
          </a:p>
          <a:p>
            <a:pPr marL="834390" lvl="1" indent="-514350"/>
            <a:r>
              <a:rPr lang="en-AU" dirty="0" smtClean="0"/>
              <a:t>Are the participants similar to those you see?                                 </a:t>
            </a:r>
            <a:r>
              <a:rPr lang="en-AU" sz="2300" dirty="0" smtClean="0"/>
              <a:t>Age gender, baseline measures of severity etc.</a:t>
            </a:r>
          </a:p>
          <a:p>
            <a:pPr marL="834390" lvl="1" indent="-514350"/>
            <a:r>
              <a:rPr lang="en-AU" dirty="0" smtClean="0"/>
              <a:t>Are the interventions and their application appropriate in my setting? </a:t>
            </a:r>
            <a:r>
              <a:rPr lang="en-AU" sz="2300" dirty="0" smtClean="0"/>
              <a:t>What was the intervention? How was it applied?</a:t>
            </a:r>
          </a:p>
          <a:p>
            <a:pPr marL="834390" lvl="1" indent="-514350"/>
            <a:r>
              <a:rPr lang="en-AU" dirty="0" smtClean="0"/>
              <a:t>Are the outcomes useful?</a:t>
            </a:r>
          </a:p>
          <a:p>
            <a:pPr marL="1108710" lvl="2" indent="-514350"/>
            <a:r>
              <a:rPr lang="en-AU" dirty="0" smtClean="0"/>
              <a:t>Are important outcomes (to your clients)included?</a:t>
            </a:r>
          </a:p>
          <a:p>
            <a:pPr marL="1108710" lvl="2" indent="-514350"/>
            <a:r>
              <a:rPr lang="en-AU" dirty="0" smtClean="0"/>
              <a:t>Are surrogate measures used?</a:t>
            </a:r>
          </a:p>
          <a:p>
            <a:pPr marL="0" indent="0">
              <a:buNone/>
            </a:pPr>
            <a:endParaRPr lang="en-AU" dirty="0" smtClean="0"/>
          </a:p>
          <a:p>
            <a:pPr marL="514350" indent="-514350"/>
            <a:r>
              <a:rPr lang="en-AU" dirty="0" smtClean="0"/>
              <a:t>What does this mean for me and my practice?</a:t>
            </a:r>
          </a:p>
          <a:p>
            <a:pPr marL="834390" lvl="1" indent="-514350"/>
            <a:r>
              <a:rPr lang="en-AU" dirty="0" smtClean="0"/>
              <a:t>Does this confirm my thinking and practice?</a:t>
            </a:r>
          </a:p>
          <a:p>
            <a:pPr marL="834390" lvl="1" indent="-514350"/>
            <a:r>
              <a:rPr lang="en-AU" dirty="0" smtClean="0"/>
              <a:t>Does this suggest new or different interventions?</a:t>
            </a:r>
          </a:p>
          <a:p>
            <a:pPr marL="834390" lvl="1" indent="-514350"/>
            <a:r>
              <a:rPr lang="en-AU" dirty="0" smtClean="0"/>
              <a:t>Are there costs and risks associated with current or new interventions?</a:t>
            </a:r>
            <a:endParaRPr lang="en-AU" dirty="0"/>
          </a:p>
        </p:txBody>
      </p:sp>
    </p:spTree>
    <p:extLst>
      <p:ext uri="{BB962C8B-B14F-4D97-AF65-F5344CB8AC3E}">
        <p14:creationId xmlns:p14="http://schemas.microsoft.com/office/powerpoint/2010/main" val="424907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Take out your papers</a:t>
            </a:r>
            <a:endParaRPr lang="en-AU" dirty="0"/>
          </a:p>
        </p:txBody>
      </p:sp>
      <p:sp>
        <p:nvSpPr>
          <p:cNvPr id="3" name="Content Placeholder 2"/>
          <p:cNvSpPr>
            <a:spLocks noGrp="1"/>
          </p:cNvSpPr>
          <p:nvPr>
            <p:ph sz="quarter" idx="1"/>
          </p:nvPr>
        </p:nvSpPr>
        <p:spPr/>
        <p:txBody>
          <a:bodyPr>
            <a:normAutofit fontScale="77500" lnSpcReduction="20000"/>
          </a:bodyPr>
          <a:lstStyle/>
          <a:p>
            <a:r>
              <a:rPr lang="en-AU" dirty="0" smtClean="0"/>
              <a:t>Answer the questions:</a:t>
            </a:r>
          </a:p>
          <a:p>
            <a:r>
              <a:rPr lang="en-AU" dirty="0"/>
              <a:t>Is the evidence relevant to me and my clients?</a:t>
            </a:r>
          </a:p>
          <a:p>
            <a:pPr marL="834390" lvl="1" indent="-514350"/>
            <a:r>
              <a:rPr lang="en-AU" dirty="0"/>
              <a:t>Are the participants similar to those you see?</a:t>
            </a:r>
          </a:p>
          <a:p>
            <a:pPr marL="834390" lvl="1" indent="-514350"/>
            <a:r>
              <a:rPr lang="en-AU" dirty="0"/>
              <a:t>Are the interventions and their application appropriate in my setting?</a:t>
            </a:r>
          </a:p>
          <a:p>
            <a:pPr marL="834390" lvl="1" indent="-514350"/>
            <a:r>
              <a:rPr lang="en-AU" dirty="0"/>
              <a:t>Are the outcomes useful?</a:t>
            </a:r>
          </a:p>
          <a:p>
            <a:pPr marL="1108710" lvl="2" indent="-514350"/>
            <a:r>
              <a:rPr lang="en-AU" dirty="0"/>
              <a:t>Are important outcomes included?</a:t>
            </a:r>
          </a:p>
          <a:p>
            <a:pPr marL="1108710" lvl="2" indent="-514350"/>
            <a:r>
              <a:rPr lang="en-AU" dirty="0"/>
              <a:t>Are surrogate measures used?</a:t>
            </a:r>
          </a:p>
          <a:p>
            <a:pPr marL="0" indent="0">
              <a:buNone/>
            </a:pPr>
            <a:endParaRPr lang="en-AU" dirty="0"/>
          </a:p>
          <a:p>
            <a:pPr marL="514350" indent="-514350"/>
            <a:r>
              <a:rPr lang="en-AU" dirty="0"/>
              <a:t>What does this mean for me and my practice?</a:t>
            </a:r>
          </a:p>
          <a:p>
            <a:pPr marL="834390" lvl="1" indent="-514350"/>
            <a:r>
              <a:rPr lang="en-AU" dirty="0"/>
              <a:t>Does this confirm my thinking and practice?</a:t>
            </a:r>
          </a:p>
          <a:p>
            <a:pPr marL="834390" lvl="1" indent="-514350"/>
            <a:r>
              <a:rPr lang="en-AU" dirty="0"/>
              <a:t>Does this suggest new or different interventions?</a:t>
            </a:r>
          </a:p>
          <a:p>
            <a:pPr marL="834390" lvl="1" indent="-514350"/>
            <a:r>
              <a:rPr lang="en-AU" dirty="0" smtClean="0"/>
              <a:t>What are the </a:t>
            </a:r>
            <a:r>
              <a:rPr lang="en-AU" dirty="0"/>
              <a:t>costs and risks associated with current or new interventions?</a:t>
            </a:r>
          </a:p>
          <a:p>
            <a:endParaRPr lang="en-AU" dirty="0"/>
          </a:p>
        </p:txBody>
      </p:sp>
    </p:spTree>
    <p:extLst>
      <p:ext uri="{BB962C8B-B14F-4D97-AF65-F5344CB8AC3E}">
        <p14:creationId xmlns:p14="http://schemas.microsoft.com/office/powerpoint/2010/main" val="1201331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 results consistent?</a:t>
            </a:r>
            <a:endParaRPr lang="en-AU" dirty="0"/>
          </a:p>
        </p:txBody>
      </p:sp>
      <p:sp>
        <p:nvSpPr>
          <p:cNvPr id="3" name="Content Placeholder 2"/>
          <p:cNvSpPr>
            <a:spLocks noGrp="1"/>
          </p:cNvSpPr>
          <p:nvPr>
            <p:ph sz="quarter" idx="1"/>
          </p:nvPr>
        </p:nvSpPr>
        <p:spPr/>
        <p:txBody>
          <a:bodyPr>
            <a:normAutofit/>
          </a:bodyPr>
          <a:lstStyle/>
          <a:p>
            <a:r>
              <a:rPr lang="en-AU" sz="3200" dirty="0" smtClean="0"/>
              <a:t>Often the results across studies are not consistent.</a:t>
            </a:r>
          </a:p>
          <a:p>
            <a:endParaRPr lang="en-AU" sz="3200" dirty="0"/>
          </a:p>
          <a:p>
            <a:r>
              <a:rPr lang="en-AU" sz="3200" dirty="0" smtClean="0"/>
              <a:t>You need to think further to work out why and what do the results mean for your EBP.</a:t>
            </a:r>
          </a:p>
          <a:p>
            <a:r>
              <a:rPr lang="en-AU" sz="3200" dirty="0" smtClean="0"/>
              <a:t>Making a summary of each paper can help to highlight differences in sampling, measures and results. </a:t>
            </a:r>
            <a:endParaRPr lang="en-AU" sz="3200" dirty="0"/>
          </a:p>
        </p:txBody>
      </p:sp>
    </p:spTree>
    <p:extLst>
      <p:ext uri="{BB962C8B-B14F-4D97-AF65-F5344CB8AC3E}">
        <p14:creationId xmlns:p14="http://schemas.microsoft.com/office/powerpoint/2010/main" val="421684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Start to summarise the papers</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Develop tables that allow you to compare the papers</a:t>
            </a:r>
          </a:p>
          <a:p>
            <a:r>
              <a:rPr lang="en-AU" dirty="0"/>
              <a:t>Y</a:t>
            </a:r>
            <a:r>
              <a:rPr lang="en-AU" dirty="0" smtClean="0"/>
              <a:t>ou will have at least 2 tables, perhaps more</a:t>
            </a:r>
          </a:p>
          <a:p>
            <a:pPr lvl="1"/>
            <a:r>
              <a:rPr lang="en-AU" dirty="0" smtClean="0"/>
              <a:t>One table should record and compare methodology (this will usually have: authors, publication date, overarching method, participant selection, participant numbers, groups and randomisation procedure, what participants did, what was measured, when was it measured, independence of assessment and treatment, quality of the study).</a:t>
            </a:r>
          </a:p>
          <a:p>
            <a:pPr lvl="1"/>
            <a:r>
              <a:rPr lang="en-AU" dirty="0" smtClean="0"/>
              <a:t>One table will record and compare study findings (point measures and indicators of group variability at appropriate time frames, data analysis, appropriateness of analysis, study findings and conclusions).</a:t>
            </a:r>
            <a:endParaRPr lang="en-AU" dirty="0"/>
          </a:p>
        </p:txBody>
      </p:sp>
    </p:spTree>
    <p:extLst>
      <p:ext uri="{BB962C8B-B14F-4D97-AF65-F5344CB8AC3E}">
        <p14:creationId xmlns:p14="http://schemas.microsoft.com/office/powerpoint/2010/main" val="1414305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a:t>
            </a:r>
            <a:endParaRPr lang="en-AU"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9552" y="2564904"/>
            <a:ext cx="8153400" cy="3931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7618" y="1556792"/>
            <a:ext cx="7992888" cy="830997"/>
          </a:xfrm>
          <a:prstGeom prst="rect">
            <a:avLst/>
          </a:prstGeom>
          <a:noFill/>
        </p:spPr>
        <p:txBody>
          <a:bodyPr wrap="square" rtlCol="0">
            <a:spAutoFit/>
          </a:bodyPr>
          <a:lstStyle/>
          <a:p>
            <a:r>
              <a:rPr lang="en-AU" sz="1600" dirty="0" smtClean="0"/>
              <a:t>Gill S &amp; McBurney H. Does exercise reduce pain and improve physical function before hip or knee replacement surgery? A systematic review and meta-analysis of randomised controlled trials. Archives of Physical Medicine and Rehabilitation 2013 94: 164-176.</a:t>
            </a:r>
            <a:endParaRPr lang="en-AU" sz="1600" dirty="0"/>
          </a:p>
        </p:txBody>
      </p:sp>
    </p:spTree>
    <p:extLst>
      <p:ext uri="{BB962C8B-B14F-4D97-AF65-F5344CB8AC3E}">
        <p14:creationId xmlns:p14="http://schemas.microsoft.com/office/powerpoint/2010/main" val="331434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table indicate?</a:t>
            </a:r>
            <a:endParaRPr lang="en-AU" dirty="0"/>
          </a:p>
        </p:txBody>
      </p:sp>
      <p:sp>
        <p:nvSpPr>
          <p:cNvPr id="3" name="Content Placeholder 2"/>
          <p:cNvSpPr>
            <a:spLocks noGrp="1"/>
          </p:cNvSpPr>
          <p:nvPr>
            <p:ph sz="quarter" idx="1"/>
          </p:nvPr>
        </p:nvSpPr>
        <p:spPr/>
        <p:txBody>
          <a:bodyPr/>
          <a:lstStyle/>
          <a:p>
            <a:r>
              <a:rPr lang="en-AU" dirty="0" smtClean="0"/>
              <a:t>Not every one had a total hip or total knee replacement</a:t>
            </a:r>
          </a:p>
          <a:p>
            <a:r>
              <a:rPr lang="en-AU" dirty="0" smtClean="0"/>
              <a:t>Most of the studies had small numbers in each group</a:t>
            </a:r>
          </a:p>
          <a:p>
            <a:r>
              <a:rPr lang="en-AU" dirty="0" smtClean="0"/>
              <a:t>The population studied by </a:t>
            </a:r>
            <a:r>
              <a:rPr lang="en-AU" dirty="0" err="1" smtClean="0"/>
              <a:t>Gocen</a:t>
            </a:r>
            <a:r>
              <a:rPr lang="en-AU" dirty="0" smtClean="0"/>
              <a:t> et al were younger than all other studies </a:t>
            </a:r>
          </a:p>
          <a:p>
            <a:r>
              <a:rPr lang="en-AU" dirty="0" smtClean="0"/>
              <a:t>The study populations had quite different proportions of male and females</a:t>
            </a:r>
          </a:p>
          <a:p>
            <a:pPr marL="0" indent="0">
              <a:buNone/>
            </a:pPr>
            <a:r>
              <a:rPr lang="en-AU" dirty="0" smtClean="0"/>
              <a:t> </a:t>
            </a:r>
            <a:endParaRPr lang="en-AU" dirty="0"/>
          </a:p>
        </p:txBody>
      </p:sp>
    </p:spTree>
    <p:extLst>
      <p:ext uri="{BB962C8B-B14F-4D97-AF65-F5344CB8AC3E}">
        <p14:creationId xmlns:p14="http://schemas.microsoft.com/office/powerpoint/2010/main" val="3418701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Comparing the interventions</a:t>
            </a:r>
            <a:endParaRPr lang="en-AU"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12775" y="1796184"/>
            <a:ext cx="8153400" cy="41038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07935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354</TotalTime>
  <Words>2075</Words>
  <Application>Microsoft Office PowerPoint</Application>
  <PresentationFormat>On-screen Show (4:3)</PresentationFormat>
  <Paragraphs>176</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Evidence Based Practice 4</vt:lpstr>
      <vt:lpstr>What have you found?</vt:lpstr>
      <vt:lpstr>Consider these questions:</vt:lpstr>
      <vt:lpstr>Take out your papers</vt:lpstr>
      <vt:lpstr>Are the results consistent?</vt:lpstr>
      <vt:lpstr>Start to summarise the papers</vt:lpstr>
      <vt:lpstr>Example: </vt:lpstr>
      <vt:lpstr>What does this table indicate?</vt:lpstr>
      <vt:lpstr>Comparing the interventions</vt:lpstr>
      <vt:lpstr>What does this table indicate?</vt:lpstr>
      <vt:lpstr>Outcomes</vt:lpstr>
      <vt:lpstr>What is a Forest Plot?</vt:lpstr>
      <vt:lpstr>How do I make a forest plot?</vt:lpstr>
      <vt:lpstr>Forest Plot: KR pain reduction</vt:lpstr>
      <vt:lpstr>Forest Plot: HR pain reduction</vt:lpstr>
      <vt:lpstr>Findings</vt:lpstr>
      <vt:lpstr>Non randomised trials</vt:lpstr>
      <vt:lpstr>What if the outcomes are different?</vt:lpstr>
      <vt:lpstr>Expressing differences in risk </vt:lpstr>
      <vt:lpstr>Prognostic Studies</vt:lpstr>
      <vt:lpstr>Accuracy of a diagnostic test</vt:lpstr>
      <vt:lpstr>What is a funnel plot?</vt:lpstr>
      <vt:lpstr>Summarising findings from qualitative studies</vt:lpstr>
      <vt:lpstr>Publishing your Systematic Review</vt:lpstr>
      <vt:lpstr>Changing Practice 1</vt:lpstr>
      <vt:lpstr>Changing Practice 2</vt:lpstr>
    </vt:vector>
  </TitlesOfParts>
  <Company>Monash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Based Practice 4</dc:title>
  <dc:creator>Helen McBurney</dc:creator>
  <cp:lastModifiedBy>Dean Taylor</cp:lastModifiedBy>
  <cp:revision>33</cp:revision>
  <dcterms:created xsi:type="dcterms:W3CDTF">2015-06-08T03:10:28Z</dcterms:created>
  <dcterms:modified xsi:type="dcterms:W3CDTF">2015-07-22T00:27:44Z</dcterms:modified>
</cp:coreProperties>
</file>