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68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886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151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8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200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920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90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2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54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066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1D381-63C2-49D6-8987-B950DCA1DB8D}" type="datetimeFigureOut">
              <a:rPr lang="en-AU" smtClean="0"/>
              <a:t>22/07/2015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8417-C2AB-4432-BF72-2E4D9FEE95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546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Evidence Based Practice 3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Summarising papers and assessing their merits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979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Template 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conclusions have the authors drawn?</a:t>
            </a:r>
          </a:p>
          <a:p>
            <a:pPr lvl="1"/>
            <a:r>
              <a:rPr lang="en-AU" dirty="0" smtClean="0"/>
              <a:t>Are these reasonable given the study methods and procedures?</a:t>
            </a:r>
          </a:p>
          <a:p>
            <a:pPr lvl="1"/>
            <a:r>
              <a:rPr lang="en-AU" dirty="0" smtClean="0"/>
              <a:t>Are these consistent with the results?</a:t>
            </a:r>
          </a:p>
          <a:p>
            <a:pPr marL="514350" indent="-457200"/>
            <a:r>
              <a:rPr lang="en-AU" dirty="0" smtClean="0"/>
              <a:t>Leave a space for inserting a ‘quality’ score </a:t>
            </a:r>
          </a:p>
          <a:p>
            <a:pPr marL="914400" lvl="1" indent="-457200"/>
            <a:r>
              <a:rPr lang="en-AU" dirty="0" smtClean="0"/>
              <a:t>This may be in sections for a qualitative paper or it may be numerical for quantitative papers.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209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800" dirty="0" smtClean="0"/>
              <a:t>Fill in one template </a:t>
            </a:r>
          </a:p>
          <a:p>
            <a:pPr marL="0" indent="0" algn="ctr">
              <a:buNone/>
            </a:pPr>
            <a:r>
              <a:rPr lang="en-AU" sz="4800" dirty="0" smtClean="0"/>
              <a:t>for each of the papers you have located and read.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4117191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Assessing the merit of each paper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We are not going to assess the quality of the writing or the writing style (this is usually  heavily influenced by editorial staff of the journal).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We are interested in noting the parts of each paper that contribute to improving the scientific merit of the study and therefore the weighting we would give to the study.</a:t>
            </a:r>
          </a:p>
        </p:txBody>
      </p:sp>
    </p:spTree>
    <p:extLst>
      <p:ext uri="{BB962C8B-B14F-4D97-AF65-F5344CB8AC3E}">
        <p14:creationId xmlns:p14="http://schemas.microsoft.com/office/powerpoint/2010/main" val="44846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Selecting a framework to 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Comparisons between papers are clearest when all papers have been assessed on the same points</a:t>
            </a:r>
          </a:p>
          <a:p>
            <a:r>
              <a:rPr lang="en-AU" dirty="0" smtClean="0"/>
              <a:t>Value of the assessment is increased when all of the important methodological points are included in the assessment</a:t>
            </a:r>
          </a:p>
          <a:p>
            <a:r>
              <a:rPr lang="en-AU" dirty="0" smtClean="0"/>
              <a:t>Different types of studies have different methods for reducing bias so the framework needs to be appropriate for the type of study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822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Possible frameworks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 err="1" smtClean="0"/>
              <a:t>PEDro</a:t>
            </a:r>
            <a:endParaRPr lang="en-AU" sz="3200" dirty="0" smtClean="0"/>
          </a:p>
          <a:p>
            <a:pPr marL="0" indent="0">
              <a:buNone/>
            </a:pPr>
            <a:r>
              <a:rPr lang="en-AU" sz="3200" dirty="0" smtClean="0"/>
              <a:t>GRADE</a:t>
            </a:r>
          </a:p>
          <a:p>
            <a:pPr marL="0" indent="0">
              <a:buNone/>
            </a:pPr>
            <a:r>
              <a:rPr lang="en-AU" sz="3200" dirty="0" smtClean="0"/>
              <a:t>PRISMA</a:t>
            </a:r>
          </a:p>
          <a:p>
            <a:pPr marL="0" indent="0">
              <a:buNone/>
            </a:pPr>
            <a:r>
              <a:rPr lang="en-AU" sz="3200" dirty="0" smtClean="0"/>
              <a:t>Downs and Black</a:t>
            </a:r>
          </a:p>
          <a:p>
            <a:pPr marL="0" indent="0">
              <a:buNone/>
            </a:pPr>
            <a:r>
              <a:rPr lang="en-AU" sz="3200" dirty="0" smtClean="0"/>
              <a:t>COSMIN</a:t>
            </a:r>
          </a:p>
          <a:p>
            <a:pPr marL="0" indent="0">
              <a:buNone/>
            </a:pPr>
            <a:r>
              <a:rPr lang="en-AU" sz="3200" dirty="0" smtClean="0"/>
              <a:t>AGREE</a:t>
            </a:r>
          </a:p>
          <a:p>
            <a:pPr marL="0" indent="0">
              <a:buNone/>
            </a:pPr>
            <a:r>
              <a:rPr lang="en-AU" sz="3200" dirty="0" smtClean="0"/>
              <a:t>QADAS</a:t>
            </a:r>
          </a:p>
          <a:p>
            <a:pPr marL="0" indent="0">
              <a:buNone/>
            </a:pPr>
            <a:r>
              <a:rPr lang="en-AU" sz="3200" dirty="0" smtClean="0"/>
              <a:t>Daly et al</a:t>
            </a:r>
            <a:endParaRPr lang="en-AU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340768"/>
            <a:ext cx="4041775" cy="4857403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9014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PEDro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Eligibility criteria were specified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Random allocation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Concealed allocation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Baseline similarity between groups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Subject blinding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Therapist blinding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Assessor blinding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Follow-up &gt; 85%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/>
              <a:t>. Intention-to-treat analysis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Between group statistical comparisons </a:t>
            </a:r>
            <a:endParaRPr lang="en-US" dirty="0" smtClean="0"/>
          </a:p>
          <a:p>
            <a:r>
              <a:rPr lang="en-US" dirty="0" smtClean="0"/>
              <a:t>11</a:t>
            </a:r>
            <a:r>
              <a:rPr lang="en-US" dirty="0"/>
              <a:t>. Point measures and measures of variability reported.</a:t>
            </a:r>
            <a:endParaRPr lang="en-AU" dirty="0"/>
          </a:p>
          <a:p>
            <a:r>
              <a:rPr lang="en-US" dirty="0"/>
              <a:t>Item scoring: 1 = present, 0 = absent. Criteria 1 is not included in the total score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4106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Identify the framework 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framework is most likely to be applicable to the two papers you have summarised?</a:t>
            </a:r>
          </a:p>
          <a:p>
            <a:r>
              <a:rPr lang="en-AU" dirty="0" smtClean="0"/>
              <a:t>Get a copy</a:t>
            </a:r>
          </a:p>
          <a:p>
            <a:r>
              <a:rPr lang="en-AU" dirty="0" smtClean="0"/>
              <a:t>Read what you are asked to score to confirm that it is applicable</a:t>
            </a:r>
          </a:p>
        </p:txBody>
      </p:sp>
    </p:spTree>
    <p:extLst>
      <p:ext uri="{BB962C8B-B14F-4D97-AF65-F5344CB8AC3E}">
        <p14:creationId xmlns:p14="http://schemas.microsoft.com/office/powerpoint/2010/main" val="326290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Using the framework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Assess each of your 2 papers using the selected framework</a:t>
            </a:r>
          </a:p>
          <a:p>
            <a:r>
              <a:rPr lang="en-AU" dirty="0" smtClean="0"/>
              <a:t>Record the outcome for each assessment point for each paper</a:t>
            </a:r>
          </a:p>
          <a:p>
            <a:r>
              <a:rPr lang="en-AU" dirty="0" smtClean="0"/>
              <a:t>What does this indicate about each paper?</a:t>
            </a:r>
          </a:p>
          <a:p>
            <a:r>
              <a:rPr lang="en-AU" dirty="0" smtClean="0"/>
              <a:t>How could each paper have been improved?</a:t>
            </a:r>
          </a:p>
          <a:p>
            <a:r>
              <a:rPr lang="en-AU" dirty="0" smtClean="0"/>
              <a:t>Are there any points you think should have been included in the assessment that are missing?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8573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Using the framework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When you use any assessment framework consider:</a:t>
            </a:r>
          </a:p>
          <a:p>
            <a:pPr lvl="1"/>
            <a:r>
              <a:rPr lang="en-AU" dirty="0" smtClean="0"/>
              <a:t>For each assessment item does the paper include the important information?</a:t>
            </a:r>
          </a:p>
          <a:p>
            <a:pPr lvl="2"/>
            <a:r>
              <a:rPr lang="en-AU" dirty="0" smtClean="0"/>
              <a:t>In a randomised controlled trial are you given the method of randomisation?</a:t>
            </a:r>
          </a:p>
          <a:p>
            <a:pPr lvl="2"/>
            <a:r>
              <a:rPr lang="en-AU" dirty="0" smtClean="0"/>
              <a:t>Is it a true randomisation?</a:t>
            </a:r>
          </a:p>
          <a:p>
            <a:pPr lvl="1"/>
            <a:r>
              <a:rPr lang="en-AU" dirty="0" smtClean="0"/>
              <a:t>Are groups matched?</a:t>
            </a:r>
          </a:p>
          <a:p>
            <a:pPr lvl="2"/>
            <a:r>
              <a:rPr lang="en-AU" dirty="0" smtClean="0"/>
              <a:t> Does the matching cover the important attributes?</a:t>
            </a:r>
          </a:p>
          <a:p>
            <a:pPr marL="0" indent="0">
              <a:buNone/>
            </a:pPr>
            <a:r>
              <a:rPr lang="en-AU" dirty="0"/>
              <a:t>	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622938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time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Pulling the results together</a:t>
            </a:r>
          </a:p>
          <a:p>
            <a:r>
              <a:rPr lang="en-AU" dirty="0" smtClean="0"/>
              <a:t>Making tables and graphs</a:t>
            </a:r>
          </a:p>
          <a:p>
            <a:r>
              <a:rPr lang="en-AU" dirty="0" smtClean="0"/>
              <a:t>Working out how to reconcile conflicting results</a:t>
            </a:r>
          </a:p>
          <a:p>
            <a:r>
              <a:rPr lang="en-AU" dirty="0" smtClean="0"/>
              <a:t>Reporting your findings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002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Session Plan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2 tasks: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Develop a structured summary for each paper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Tea Break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Assess the methodological merits of each paper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053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Preparation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Read any other papers you have located </a:t>
            </a:r>
          </a:p>
          <a:p>
            <a:r>
              <a:rPr lang="en-AU" dirty="0" smtClean="0"/>
              <a:t>Make a structured summary for each paper</a:t>
            </a:r>
          </a:p>
          <a:p>
            <a:r>
              <a:rPr lang="en-AU" dirty="0" smtClean="0"/>
              <a:t>Score each papers on the framework you have used</a:t>
            </a:r>
          </a:p>
          <a:p>
            <a:r>
              <a:rPr lang="en-AU" dirty="0" smtClean="0"/>
              <a:t>Bring the structured summaries of all of your papers (including the ones you have done today)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820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Why do a structured summary?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Ensure you record the important information </a:t>
            </a:r>
          </a:p>
          <a:p>
            <a:r>
              <a:rPr lang="en-AU" dirty="0" smtClean="0"/>
              <a:t>Give you an easily comparable summary of the aim, method, measures, findings and conclusions of each paper.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To facilitate this it is easiest to use a template such as the one included in your pack.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501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Template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Full Reference Details of the paper:</a:t>
            </a:r>
          </a:p>
          <a:p>
            <a:pPr lvl="1"/>
            <a:r>
              <a:rPr lang="en-AU" dirty="0" smtClean="0"/>
              <a:t>All authors</a:t>
            </a:r>
          </a:p>
          <a:p>
            <a:pPr lvl="1"/>
            <a:r>
              <a:rPr lang="en-AU" dirty="0" smtClean="0"/>
              <a:t>Full title of the paper </a:t>
            </a:r>
          </a:p>
          <a:p>
            <a:pPr lvl="1"/>
            <a:r>
              <a:rPr lang="en-AU" dirty="0" smtClean="0"/>
              <a:t>Publication Date</a:t>
            </a:r>
          </a:p>
          <a:p>
            <a:pPr lvl="1"/>
            <a:r>
              <a:rPr lang="en-AU" dirty="0" smtClean="0"/>
              <a:t>Journal name</a:t>
            </a:r>
          </a:p>
          <a:p>
            <a:pPr lvl="1"/>
            <a:r>
              <a:rPr lang="en-AU" dirty="0" smtClean="0"/>
              <a:t>Volume number and page numbers (OR </a:t>
            </a:r>
            <a:r>
              <a:rPr lang="en-AU" dirty="0" err="1" smtClean="0"/>
              <a:t>doi</a:t>
            </a:r>
            <a:r>
              <a:rPr lang="en-AU" dirty="0" smtClean="0"/>
              <a:t>)</a:t>
            </a:r>
          </a:p>
          <a:p>
            <a:pPr marL="57150" indent="0">
              <a:buNone/>
            </a:pPr>
            <a:r>
              <a:rPr lang="en-AU" dirty="0" smtClean="0"/>
              <a:t>So that when you lose your copy you can find it again easily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317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Template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Summarise the aim of the study</a:t>
            </a:r>
          </a:p>
          <a:p>
            <a:pPr lvl="1"/>
            <a:r>
              <a:rPr lang="en-AU" dirty="0" smtClean="0"/>
              <a:t>Into one sentence if possible</a:t>
            </a:r>
          </a:p>
          <a:p>
            <a:endParaRPr lang="en-AU" dirty="0"/>
          </a:p>
          <a:p>
            <a:r>
              <a:rPr lang="en-AU" dirty="0" smtClean="0"/>
              <a:t>Summarise the study method</a:t>
            </a:r>
          </a:p>
          <a:p>
            <a:pPr lvl="1"/>
            <a:r>
              <a:rPr lang="en-AU" dirty="0" smtClean="0"/>
              <a:t>Qualitative, case study series</a:t>
            </a:r>
          </a:p>
          <a:p>
            <a:pPr lvl="1"/>
            <a:r>
              <a:rPr lang="en-AU" dirty="0" smtClean="0"/>
              <a:t>Quantitative, semi-structured interview</a:t>
            </a:r>
          </a:p>
          <a:p>
            <a:pPr lvl="1"/>
            <a:r>
              <a:rPr lang="en-AU" dirty="0" smtClean="0"/>
              <a:t>Mixed methods, list</a:t>
            </a:r>
          </a:p>
          <a:p>
            <a:pPr lvl="1"/>
            <a:r>
              <a:rPr lang="en-AU" dirty="0" smtClean="0"/>
              <a:t>Pilot study?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91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Template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Describe the sample selection procedures:</a:t>
            </a:r>
          </a:p>
          <a:p>
            <a:pPr lvl="1"/>
            <a:r>
              <a:rPr lang="en-AU" dirty="0" smtClean="0"/>
              <a:t>Random /purposive</a:t>
            </a:r>
          </a:p>
          <a:p>
            <a:pPr lvl="1"/>
            <a:r>
              <a:rPr lang="en-AU" dirty="0" smtClean="0"/>
              <a:t>Specific characteristics </a:t>
            </a:r>
          </a:p>
          <a:p>
            <a:pPr lvl="2"/>
            <a:r>
              <a:rPr lang="en-AU" dirty="0" smtClean="0"/>
              <a:t>Gender</a:t>
            </a:r>
          </a:p>
          <a:p>
            <a:pPr lvl="2"/>
            <a:r>
              <a:rPr lang="en-AU" dirty="0" smtClean="0"/>
              <a:t>Age limits</a:t>
            </a:r>
          </a:p>
          <a:p>
            <a:pPr lvl="2"/>
            <a:r>
              <a:rPr lang="en-AU" dirty="0" smtClean="0"/>
              <a:t>Specific diagnosis or problem</a:t>
            </a:r>
          </a:p>
          <a:p>
            <a:pPr lvl="2"/>
            <a:r>
              <a:rPr lang="en-AU" dirty="0" smtClean="0"/>
              <a:t>Number sought and reason for this</a:t>
            </a:r>
          </a:p>
          <a:p>
            <a:pPr lvl="1"/>
            <a:r>
              <a:rPr lang="en-AU" dirty="0" smtClean="0"/>
              <a:t>How many participants?</a:t>
            </a:r>
          </a:p>
          <a:p>
            <a:pPr lvl="1"/>
            <a:r>
              <a:rPr lang="en-AU" dirty="0" smtClean="0"/>
              <a:t>How was this number decided?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152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Template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Summarise what participants were asked to do </a:t>
            </a:r>
          </a:p>
          <a:p>
            <a:r>
              <a:rPr lang="en-AU" dirty="0" smtClean="0"/>
              <a:t>This may be different if you have more than one group in the study</a:t>
            </a:r>
          </a:p>
          <a:p>
            <a:r>
              <a:rPr lang="en-AU" dirty="0" smtClean="0"/>
              <a:t>What measures were made?</a:t>
            </a:r>
          </a:p>
          <a:p>
            <a:r>
              <a:rPr lang="en-AU" dirty="0" smtClean="0"/>
              <a:t>How were these measures undertaken?</a:t>
            </a:r>
          </a:p>
          <a:p>
            <a:r>
              <a:rPr lang="en-AU" dirty="0" smtClean="0"/>
              <a:t>Were any researchers involved in measurements?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376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Template 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If the study involved randomisation how was this done? </a:t>
            </a:r>
          </a:p>
          <a:p>
            <a:r>
              <a:rPr lang="en-AU" dirty="0" smtClean="0"/>
              <a:t>Who was aware of the grouping?</a:t>
            </a:r>
          </a:p>
          <a:p>
            <a:r>
              <a:rPr lang="en-AU" dirty="0" smtClean="0"/>
              <a:t>If researchers were involved in measurements, were they blinded to the intervention?</a:t>
            </a:r>
          </a:p>
          <a:p>
            <a:r>
              <a:rPr lang="en-AU" dirty="0" smtClean="0"/>
              <a:t>Were participants blinded to the intervention they received?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505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Template 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How was data analysed?</a:t>
            </a:r>
          </a:p>
          <a:p>
            <a:pPr lvl="1"/>
            <a:r>
              <a:rPr lang="en-AU" dirty="0" smtClean="0"/>
              <a:t>Were the appropriate procedures used?</a:t>
            </a:r>
          </a:p>
          <a:p>
            <a:pPr lvl="1"/>
            <a:r>
              <a:rPr lang="en-AU" dirty="0" smtClean="0"/>
              <a:t>In a qualitative study what procedures were used to ensure rigour in the data analysis?</a:t>
            </a:r>
          </a:p>
          <a:p>
            <a:pPr lvl="1"/>
            <a:r>
              <a:rPr lang="en-AU" dirty="0" smtClean="0"/>
              <a:t>What happened if participants withdrew?</a:t>
            </a:r>
          </a:p>
          <a:p>
            <a:r>
              <a:rPr lang="en-AU" dirty="0" smtClean="0"/>
              <a:t>Summarise the main results </a:t>
            </a:r>
          </a:p>
          <a:p>
            <a:pPr lvl="1"/>
            <a:r>
              <a:rPr lang="en-AU" dirty="0" smtClean="0"/>
              <a:t>Concentrate on results that are important for answering your question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46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821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Evidence Based Practice 3</vt:lpstr>
      <vt:lpstr>Session Plan</vt:lpstr>
      <vt:lpstr>Why do a structured summary?</vt:lpstr>
      <vt:lpstr>Template 1</vt:lpstr>
      <vt:lpstr>Template 2</vt:lpstr>
      <vt:lpstr>Template 3</vt:lpstr>
      <vt:lpstr>Template 4</vt:lpstr>
      <vt:lpstr>Template 5</vt:lpstr>
      <vt:lpstr>Template 6</vt:lpstr>
      <vt:lpstr>Template 7</vt:lpstr>
      <vt:lpstr>PowerPoint Presentation</vt:lpstr>
      <vt:lpstr>Assessing the merit of each paper</vt:lpstr>
      <vt:lpstr>Selecting a framework to use</vt:lpstr>
      <vt:lpstr>Possible frameworks</vt:lpstr>
      <vt:lpstr>PEDro</vt:lpstr>
      <vt:lpstr>Identify the framework </vt:lpstr>
      <vt:lpstr>Using the framework </vt:lpstr>
      <vt:lpstr>Using the framework </vt:lpstr>
      <vt:lpstr>Next time</vt:lpstr>
      <vt:lpstr>Preparation</vt:lpstr>
    </vt:vector>
  </TitlesOfParts>
  <Company>Monash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Practice 3</dc:title>
  <dc:creator>Helen McBurney</dc:creator>
  <cp:lastModifiedBy>Dean Taylor</cp:lastModifiedBy>
  <cp:revision>13</cp:revision>
  <dcterms:created xsi:type="dcterms:W3CDTF">2015-05-15T06:21:48Z</dcterms:created>
  <dcterms:modified xsi:type="dcterms:W3CDTF">2015-07-22T00:23:54Z</dcterms:modified>
</cp:coreProperties>
</file>