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2" r:id="rId26"/>
    <p:sldId id="283" r:id="rId27"/>
    <p:sldId id="276" r:id="rId28"/>
    <p:sldId id="281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B6C89-8811-42B3-AD38-F0D45357A2A5}" type="datetimeFigureOut">
              <a:rPr lang="en-AU" smtClean="0"/>
              <a:t>22/07/2015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9F75-9974-4ED6-A95A-9F023526E98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8645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B6C89-8811-42B3-AD38-F0D45357A2A5}" type="datetimeFigureOut">
              <a:rPr lang="en-AU" smtClean="0"/>
              <a:t>22/07/2015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9F75-9974-4ED6-A95A-9F023526E98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8818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B6C89-8811-42B3-AD38-F0D45357A2A5}" type="datetimeFigureOut">
              <a:rPr lang="en-AU" smtClean="0"/>
              <a:t>22/07/2015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9F75-9974-4ED6-A95A-9F023526E98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538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B6C89-8811-42B3-AD38-F0D45357A2A5}" type="datetimeFigureOut">
              <a:rPr lang="en-AU" smtClean="0"/>
              <a:t>22/07/2015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9F75-9974-4ED6-A95A-9F023526E98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9198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B6C89-8811-42B3-AD38-F0D45357A2A5}" type="datetimeFigureOut">
              <a:rPr lang="en-AU" smtClean="0"/>
              <a:t>22/07/2015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9F75-9974-4ED6-A95A-9F023526E98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7401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B6C89-8811-42B3-AD38-F0D45357A2A5}" type="datetimeFigureOut">
              <a:rPr lang="en-AU" smtClean="0"/>
              <a:t>22/07/2015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9F75-9974-4ED6-A95A-9F023526E98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6196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B6C89-8811-42B3-AD38-F0D45357A2A5}" type="datetimeFigureOut">
              <a:rPr lang="en-AU" smtClean="0"/>
              <a:t>22/07/2015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9F75-9974-4ED6-A95A-9F023526E98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3862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B6C89-8811-42B3-AD38-F0D45357A2A5}" type="datetimeFigureOut">
              <a:rPr lang="en-AU" smtClean="0"/>
              <a:t>22/07/2015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9F75-9974-4ED6-A95A-9F023526E98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1287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B6C89-8811-42B3-AD38-F0D45357A2A5}" type="datetimeFigureOut">
              <a:rPr lang="en-AU" smtClean="0"/>
              <a:t>22/07/2015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9F75-9974-4ED6-A95A-9F023526E98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079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B6C89-8811-42B3-AD38-F0D45357A2A5}" type="datetimeFigureOut">
              <a:rPr lang="en-AU" smtClean="0"/>
              <a:t>22/07/2015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9F75-9974-4ED6-A95A-9F023526E98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8956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B6C89-8811-42B3-AD38-F0D45357A2A5}" type="datetimeFigureOut">
              <a:rPr lang="en-AU" smtClean="0"/>
              <a:t>22/07/2015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9F75-9974-4ED6-A95A-9F023526E98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090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B6C89-8811-42B3-AD38-F0D45357A2A5}" type="datetimeFigureOut">
              <a:rPr lang="en-AU" smtClean="0"/>
              <a:t>22/07/2015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79F75-9974-4ED6-A95A-9F023526E98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9405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/>
          <a:lstStyle/>
          <a:p>
            <a:r>
              <a:rPr lang="en-AU" dirty="0" smtClean="0"/>
              <a:t> Evidence Based Practice 1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Understanding EBP and </a:t>
            </a:r>
            <a:r>
              <a:rPr lang="en-AU" smtClean="0"/>
              <a:t>Developing Your </a:t>
            </a:r>
            <a:r>
              <a:rPr lang="en-AU" dirty="0" smtClean="0"/>
              <a:t>Question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2002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use EBP?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smtClean="0"/>
              <a:t>Client centred</a:t>
            </a:r>
          </a:p>
          <a:p>
            <a:r>
              <a:rPr lang="en-AU" dirty="0" smtClean="0"/>
              <a:t>Mindful and reflective</a:t>
            </a:r>
          </a:p>
          <a:p>
            <a:r>
              <a:rPr lang="en-AU" dirty="0" smtClean="0"/>
              <a:t>Up to date</a:t>
            </a:r>
          </a:p>
          <a:p>
            <a:r>
              <a:rPr lang="en-AU" dirty="0"/>
              <a:t>As a professional you have a responsibility to act:</a:t>
            </a:r>
          </a:p>
          <a:p>
            <a:pPr lvl="1"/>
            <a:r>
              <a:rPr lang="en-AU" dirty="0"/>
              <a:t>on the basis of the best evidence,</a:t>
            </a:r>
          </a:p>
          <a:p>
            <a:pPr lvl="1"/>
            <a:r>
              <a:rPr lang="en-AU" dirty="0"/>
              <a:t>in the best interests of others and </a:t>
            </a:r>
          </a:p>
          <a:p>
            <a:pPr lvl="1"/>
            <a:r>
              <a:rPr lang="en-AU" dirty="0"/>
              <a:t>to maintain the good reputation of your profession by acting within the professional code of conduct (obtainable from the AHPRA website)</a:t>
            </a:r>
          </a:p>
        </p:txBody>
      </p:sp>
    </p:spTree>
    <p:extLst>
      <p:ext uri="{BB962C8B-B14F-4D97-AF65-F5344CB8AC3E}">
        <p14:creationId xmlns:p14="http://schemas.microsoft.com/office/powerpoint/2010/main" val="3716079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use EBP?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AU" dirty="0"/>
              <a:t>The best research evidence is likely to be safer and more effective than alternative treatments.</a:t>
            </a:r>
          </a:p>
          <a:p>
            <a:pPr lvl="0"/>
            <a:r>
              <a:rPr lang="en-AU" dirty="0"/>
              <a:t>Integrating this with your clinical expertise and practice context can help you and the patient decide on the best management to meet their needs and expectations and</a:t>
            </a:r>
          </a:p>
          <a:p>
            <a:r>
              <a:rPr lang="en-AU" dirty="0"/>
              <a:t>Using EPB should produce the best outcome for the patient or client.</a:t>
            </a:r>
          </a:p>
        </p:txBody>
      </p:sp>
    </p:spTree>
    <p:extLst>
      <p:ext uri="{BB962C8B-B14F-4D97-AF65-F5344CB8AC3E}">
        <p14:creationId xmlns:p14="http://schemas.microsoft.com/office/powerpoint/2010/main" val="3638274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use EBP?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Funders, policy makers and purchasers of health services have an interest in obtaining value for money and best benefit where there is competition for finite resources</a:t>
            </a:r>
            <a:r>
              <a:rPr lang="en-AU" dirty="0" smtClean="0"/>
              <a:t>.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 smtClean="0"/>
              <a:t>Using </a:t>
            </a:r>
            <a:r>
              <a:rPr lang="en-AU" dirty="0"/>
              <a:t>EBP helps demonstrate that your practice is underpinned by the best available </a:t>
            </a:r>
            <a:r>
              <a:rPr lang="en-AU" dirty="0" smtClean="0"/>
              <a:t>evidence and should provide the best client outcome.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64323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Finding Evidence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Each specific client question requires a comprehensive literature search</a:t>
            </a:r>
          </a:p>
          <a:p>
            <a:r>
              <a:rPr lang="en-AU" dirty="0" smtClean="0"/>
              <a:t>To ensure your search and findings are comprehensive you need to </a:t>
            </a:r>
          </a:p>
          <a:p>
            <a:pPr lvl="1"/>
            <a:r>
              <a:rPr lang="en-AU" dirty="0" smtClean="0"/>
              <a:t>have a clear question</a:t>
            </a:r>
          </a:p>
          <a:p>
            <a:pPr lvl="1"/>
            <a:r>
              <a:rPr lang="en-AU" dirty="0"/>
              <a:t>l</a:t>
            </a:r>
            <a:r>
              <a:rPr lang="en-AU" dirty="0" smtClean="0"/>
              <a:t>ook in the best and most current places</a:t>
            </a:r>
          </a:p>
          <a:p>
            <a:pPr lvl="1"/>
            <a:r>
              <a:rPr lang="en-AU" dirty="0"/>
              <a:t>b</a:t>
            </a:r>
            <a:r>
              <a:rPr lang="en-AU" dirty="0" smtClean="0"/>
              <a:t>e able to understand and synthesise the evidence you locate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90255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/>
          <a:lstStyle/>
          <a:p>
            <a:r>
              <a:rPr lang="en-AU" dirty="0" smtClean="0"/>
              <a:t>Defining or Refining your question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85195"/>
          </a:xfrm>
        </p:spPr>
        <p:txBody>
          <a:bodyPr/>
          <a:lstStyle/>
          <a:p>
            <a:r>
              <a:rPr lang="en-AU" dirty="0" smtClean="0"/>
              <a:t>Use a PICO format:</a:t>
            </a:r>
          </a:p>
          <a:p>
            <a:pPr lvl="1"/>
            <a:r>
              <a:rPr lang="en-AU" dirty="0" smtClean="0"/>
              <a:t>Patient / Population</a:t>
            </a:r>
          </a:p>
          <a:p>
            <a:pPr lvl="1"/>
            <a:r>
              <a:rPr lang="en-AU" dirty="0" smtClean="0"/>
              <a:t>Intervention</a:t>
            </a:r>
          </a:p>
          <a:p>
            <a:pPr lvl="1"/>
            <a:r>
              <a:rPr lang="en-AU" dirty="0" smtClean="0"/>
              <a:t>Comparison</a:t>
            </a:r>
          </a:p>
          <a:p>
            <a:pPr lvl="1"/>
            <a:r>
              <a:rPr lang="en-AU" dirty="0" smtClean="0"/>
              <a:t>Outcome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65600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Example: Quantitative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Does the use of </a:t>
            </a:r>
            <a:r>
              <a:rPr lang="en-AU" dirty="0"/>
              <a:t>a</a:t>
            </a:r>
            <a:r>
              <a:rPr lang="en-AU" dirty="0" smtClean="0"/>
              <a:t> specific leg strengthening exercise program(I) increase levels of leg muscle spasticity (O) in</a:t>
            </a:r>
            <a:r>
              <a:rPr lang="en-AU" dirty="0"/>
              <a:t> </a:t>
            </a:r>
            <a:r>
              <a:rPr lang="en-AU" dirty="0" smtClean="0"/>
              <a:t>children with spastic </a:t>
            </a:r>
            <a:r>
              <a:rPr lang="en-AU" dirty="0" err="1" smtClean="0"/>
              <a:t>diplegic</a:t>
            </a:r>
            <a:r>
              <a:rPr lang="en-AU" dirty="0" smtClean="0"/>
              <a:t> cerebral palsy (P) more than an aerobic exercise program(C)?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02606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Example: Qualitative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Do individuals with Parkinson disease (P) prefer (O) therapy sessions that are individual (I) more than group sessions (C)?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730836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Example: Diagnostic test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Is …………. Test (I)  better than ……………… (C) at identifying ……………. (O) in adults with an acute knee injury (P)?</a:t>
            </a:r>
          </a:p>
          <a:p>
            <a:pPr marL="0" indent="0">
              <a:buNone/>
            </a:pPr>
            <a:r>
              <a:rPr lang="en-AU" dirty="0" smtClean="0"/>
              <a:t>The answer will be in terms of those correctly identified and those missed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415831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Example: Prognostic indicators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Does a 10m Incremental Modified Shuttle Walk Test (I equivalent) allow a more accurate prediction of fitness (O) than the 6Minute Walk Test (C) in patients with coronary artery disease (P)?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36214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PICO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Work out your next clinical question:</a:t>
            </a:r>
          </a:p>
          <a:p>
            <a:pPr marL="0" indent="0">
              <a:buNone/>
            </a:pPr>
            <a:r>
              <a:rPr lang="en-AU" dirty="0" smtClean="0"/>
              <a:t>P</a:t>
            </a:r>
          </a:p>
          <a:p>
            <a:pPr marL="0" indent="0">
              <a:buNone/>
            </a:pPr>
            <a:r>
              <a:rPr lang="en-AU" dirty="0" smtClean="0"/>
              <a:t>I</a:t>
            </a:r>
          </a:p>
          <a:p>
            <a:pPr marL="0" indent="0">
              <a:buNone/>
            </a:pPr>
            <a:r>
              <a:rPr lang="en-AU" dirty="0" smtClean="0"/>
              <a:t>C</a:t>
            </a:r>
          </a:p>
          <a:p>
            <a:pPr marL="0" indent="0">
              <a:buNone/>
            </a:pPr>
            <a:r>
              <a:rPr lang="en-AU" dirty="0" smtClean="0"/>
              <a:t>O</a:t>
            </a:r>
          </a:p>
          <a:p>
            <a:pPr marL="0" indent="0">
              <a:buNone/>
            </a:pPr>
            <a:r>
              <a:rPr lang="en-AU" dirty="0" smtClean="0"/>
              <a:t>Format into a sensible and answerable question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01949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EBP?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Early protagonists were focused on the development of evidence based medicine:</a:t>
            </a:r>
          </a:p>
          <a:p>
            <a:pPr marL="0" indent="0">
              <a:buNone/>
            </a:pPr>
            <a:endParaRPr lang="en-AU" dirty="0" smtClean="0"/>
          </a:p>
          <a:p>
            <a:pPr marL="457200" lvl="1" indent="0">
              <a:buNone/>
            </a:pPr>
            <a:r>
              <a:rPr lang="en-AU" dirty="0"/>
              <a:t>	</a:t>
            </a:r>
            <a:r>
              <a:rPr lang="en-AU" dirty="0" err="1"/>
              <a:t>Sackett</a:t>
            </a:r>
            <a:r>
              <a:rPr lang="en-AU" dirty="0"/>
              <a:t> </a:t>
            </a:r>
            <a:r>
              <a:rPr lang="en-AU" dirty="0" smtClean="0"/>
              <a:t>et.al.,(1996) </a:t>
            </a:r>
            <a:r>
              <a:rPr lang="en-AU" dirty="0"/>
              <a:t>defined evidence based medicine as the </a:t>
            </a:r>
            <a:r>
              <a:rPr lang="en-AU" i="1" dirty="0"/>
              <a:t>‘conscientious, explicit and judicious use of current best evidence in making decisions about the care of individual patients’.</a:t>
            </a:r>
            <a:endParaRPr lang="en-AU" dirty="0"/>
          </a:p>
          <a:p>
            <a:pPr marL="457200" lvl="1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403617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Hierarchy of Evidence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How do we decide what constitutes strong evidence?</a:t>
            </a:r>
          </a:p>
          <a:p>
            <a:pPr marL="0" indent="0">
              <a:buNone/>
            </a:pPr>
            <a:r>
              <a:rPr lang="en-AU" dirty="0" smtClean="0"/>
              <a:t>How do we decide if ‘evidence’ is not useful due to ‘bias’?</a:t>
            </a:r>
          </a:p>
          <a:p>
            <a:pPr marL="0" indent="0">
              <a:buNone/>
            </a:pPr>
            <a:r>
              <a:rPr lang="en-AU" dirty="0" smtClean="0"/>
              <a:t>In theoretical terms a hierarchy of evidence describes research where strategies have been used to reduce bias in the study.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619991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Hierarchy of Evidence diagram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/>
              <a:t>Before you start to search for evidence it is useful to understand the weighting given by scientific communities to various types of studies</a:t>
            </a:r>
            <a:r>
              <a:rPr lang="en-AU" dirty="0" smtClean="0"/>
              <a:t>.</a:t>
            </a:r>
            <a:r>
              <a:rPr lang="en-AU" dirty="0"/>
              <a:t> </a:t>
            </a:r>
          </a:p>
          <a:p>
            <a:r>
              <a:rPr lang="en-AU" dirty="0"/>
              <a:t>This is traditionally called a hierarchy of evidence</a:t>
            </a:r>
            <a:r>
              <a:rPr lang="en-AU" baseline="30000" dirty="0"/>
              <a:t>[3]</a:t>
            </a:r>
            <a:r>
              <a:rPr lang="en-AU" dirty="0"/>
              <a:t> and will help you understand why some research papers are considered to carry more weight than others.</a:t>
            </a:r>
          </a:p>
          <a:p>
            <a:r>
              <a:rPr lang="en-AU" dirty="0"/>
              <a:t>In this section we will consider a hierarchy of evidence in relation to intervention or quantitative studies and work from the lower levels of evidence to the highest.</a:t>
            </a:r>
          </a:p>
        </p:txBody>
      </p:sp>
    </p:spTree>
    <p:extLst>
      <p:ext uri="{BB962C8B-B14F-4D97-AF65-F5344CB8AC3E}">
        <p14:creationId xmlns:p14="http://schemas.microsoft.com/office/powerpoint/2010/main" val="21225566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Anecdotal Evidence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Ideas, editorials and opinions are considered the lowest point in the hierarchy of evidence as they may be anecdotal and are subject to individual bias. </a:t>
            </a:r>
            <a:endParaRPr lang="en-AU" dirty="0" smtClean="0"/>
          </a:p>
          <a:p>
            <a:r>
              <a:rPr lang="en-AU" dirty="0"/>
              <a:t>Opinions can be useful as they often provide ideas that are helpful in formulating a research question. In particular they can be helpful when generating a research question based on the experience of a client.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09903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Single Case Study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/>
              <a:t>Single case studies, however well they are conducted, give us evidence of the response of one individual to the stimulus or intervention used. </a:t>
            </a:r>
            <a:r>
              <a:rPr lang="en-AU" dirty="0" smtClean="0"/>
              <a:t>In </a:t>
            </a:r>
            <a:r>
              <a:rPr lang="en-AU" dirty="0"/>
              <a:t>the case of an extremely rare condition, this may be the only evidence available.  </a:t>
            </a:r>
          </a:p>
          <a:p>
            <a:r>
              <a:rPr lang="en-AU" dirty="0"/>
              <a:t>However it may be that this one individual has an extreme case of a problem or does not respond to an intervention in the same way as others.  </a:t>
            </a:r>
          </a:p>
          <a:p>
            <a:r>
              <a:rPr lang="en-AU" dirty="0"/>
              <a:t>Single case studies are therefore not considered to provide a high level of evidence that can be generalised from the individual to the population.</a:t>
            </a:r>
          </a:p>
        </p:txBody>
      </p:sp>
    </p:spTree>
    <p:extLst>
      <p:ext uri="{BB962C8B-B14F-4D97-AF65-F5344CB8AC3E}">
        <p14:creationId xmlns:p14="http://schemas.microsoft.com/office/powerpoint/2010/main" val="34650395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Series of case studies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A case study series may then provide a slightly better understanding of the responses of a small group of individuals to an intervention.  </a:t>
            </a:r>
          </a:p>
          <a:p>
            <a:r>
              <a:rPr lang="en-AU" dirty="0"/>
              <a:t>This would be considered stronger </a:t>
            </a:r>
            <a:r>
              <a:rPr lang="en-AU" dirty="0" smtClean="0"/>
              <a:t>evidence, however the </a:t>
            </a:r>
            <a:r>
              <a:rPr lang="en-AU" dirty="0"/>
              <a:t>group may have been selected very carefully for the study and again may not reflect the experience of a broader sample.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052018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Case controlled studies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A case-controlled study where each individual is matched to someone receiving the alternative treatment or where each individual may receive both a control and an intervention provides slightly stronger evidence in that it gives a comparison of the effect of two possible interventions on the same individuals.  </a:t>
            </a:r>
          </a:p>
          <a:p>
            <a:r>
              <a:rPr lang="en-AU" dirty="0"/>
              <a:t>The strength of this type of study can be increased by randomising the order in which the two possible ‘treatments’ are provided.</a:t>
            </a:r>
          </a:p>
        </p:txBody>
      </p:sp>
    </p:spTree>
    <p:extLst>
      <p:ext uri="{BB962C8B-B14F-4D97-AF65-F5344CB8AC3E}">
        <p14:creationId xmlns:p14="http://schemas.microsoft.com/office/powerpoint/2010/main" val="8247536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Randomised Controlled Trials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All </a:t>
            </a:r>
            <a:r>
              <a:rPr lang="en-AU" dirty="0"/>
              <a:t>participants will be randomly </a:t>
            </a:r>
            <a:r>
              <a:rPr lang="en-AU" dirty="0" smtClean="0"/>
              <a:t>assigned </a:t>
            </a:r>
            <a:r>
              <a:rPr lang="en-AU" dirty="0"/>
              <a:t>to receive one treatment or the other. </a:t>
            </a:r>
          </a:p>
          <a:p>
            <a:r>
              <a:rPr lang="en-AU" dirty="0"/>
              <a:t>The randomisation process should be sufficient to ensure a spread of participants in each side of the trial. The larger the number of participants the more likely it is that this will be true.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270722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 RCT with ‘blinding’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Randomised controlled trials with ‘blinding’ of intervention, assessors and individuals generally produce the strongest evidence. </a:t>
            </a:r>
          </a:p>
          <a:p>
            <a:r>
              <a:rPr lang="en-AU" dirty="0" smtClean="0"/>
              <a:t>In these trials there are multiple strategies used to ensure that the results are not due to bias on the part of a participant or researcher and that any systematic differences are most likely the result of the intervention.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292187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Qualitative Studies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smtClean="0"/>
              <a:t>Well designed qualitative studies that have used a number of strategies to ensure appropriate sampling, data collection and interpretation have similar lack of bias to a RCT.</a:t>
            </a:r>
          </a:p>
          <a:p>
            <a:r>
              <a:rPr lang="en-AU" dirty="0"/>
              <a:t>The opinions of a group of clients, gathered in a qualitative research study can be a valid and useful form of evidence to answer questions about their experience of an intervention or of their health care.</a:t>
            </a:r>
          </a:p>
        </p:txBody>
      </p:sp>
    </p:spTree>
    <p:extLst>
      <p:ext uri="{BB962C8B-B14F-4D97-AF65-F5344CB8AC3E}">
        <p14:creationId xmlns:p14="http://schemas.microsoft.com/office/powerpoint/2010/main" val="22152314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Systematic Reviews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92500" lnSpcReduction="20000"/>
          </a:bodyPr>
          <a:lstStyle/>
          <a:p>
            <a:r>
              <a:rPr lang="en-AU" dirty="0"/>
              <a:t>A systematic review (SR) of the literature is undertaken to find all the evidence around a question – not just the evidence that agrees with your thinking or that has a particular finding.</a:t>
            </a:r>
          </a:p>
          <a:p>
            <a:r>
              <a:rPr lang="en-AU" dirty="0" smtClean="0"/>
              <a:t>Because there </a:t>
            </a:r>
            <a:r>
              <a:rPr lang="en-AU" dirty="0"/>
              <a:t>has been a long history of </a:t>
            </a:r>
            <a:r>
              <a:rPr lang="en-AU" dirty="0" smtClean="0"/>
              <a:t>bias </a:t>
            </a:r>
            <a:r>
              <a:rPr lang="en-AU" dirty="0"/>
              <a:t>towards publishing studies that have positive findings rather than also publishing studies that have not found any differences between </a:t>
            </a:r>
            <a:r>
              <a:rPr lang="en-AU" dirty="0" smtClean="0"/>
              <a:t>interventions, this </a:t>
            </a:r>
            <a:r>
              <a:rPr lang="en-AU" dirty="0"/>
              <a:t>can mean that even the best systematic reviews have a bias towards the </a:t>
            </a:r>
            <a:r>
              <a:rPr lang="en-AU" dirty="0" smtClean="0"/>
              <a:t>treatment or intervention.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14750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EBP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This definition provides 3 specific pointers to EBP:</a:t>
            </a:r>
          </a:p>
          <a:p>
            <a:pPr lvl="1"/>
            <a:r>
              <a:rPr lang="en-AU" dirty="0" smtClean="0"/>
              <a:t>Conscientious explicit and judicious</a:t>
            </a:r>
          </a:p>
          <a:p>
            <a:pPr lvl="2"/>
            <a:r>
              <a:rPr lang="en-AU" dirty="0" smtClean="0"/>
              <a:t>The use of EBP is deliberate and overt however there is some judgement required.</a:t>
            </a:r>
          </a:p>
          <a:p>
            <a:pPr lvl="1"/>
            <a:r>
              <a:rPr lang="en-AU" dirty="0" smtClean="0"/>
              <a:t>Use of current best available evidence</a:t>
            </a:r>
          </a:p>
          <a:p>
            <a:pPr lvl="2"/>
            <a:r>
              <a:rPr lang="en-AU" dirty="0" smtClean="0"/>
              <a:t>Not last years evidence or what I was taught as a student – what is currently known.</a:t>
            </a:r>
          </a:p>
          <a:p>
            <a:pPr lvl="2"/>
            <a:r>
              <a:rPr lang="en-AU" dirty="0" smtClean="0"/>
              <a:t>The onus is on every clinician to keep up to date</a:t>
            </a:r>
          </a:p>
          <a:p>
            <a:pPr lvl="1"/>
            <a:r>
              <a:rPr lang="en-AU" dirty="0" smtClean="0"/>
              <a:t>Care of individual patients</a:t>
            </a:r>
          </a:p>
          <a:p>
            <a:pPr lvl="2"/>
            <a:r>
              <a:rPr lang="en-AU" dirty="0" smtClean="0"/>
              <a:t>Evidence must be applied to and appropriate for the individual patient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282316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Systematic Review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 systematic review relies on the use of a systematic approach to searching for, finding and reviewing every paper relevant to the question of interest.</a:t>
            </a:r>
          </a:p>
          <a:p>
            <a:r>
              <a:rPr lang="en-AU" dirty="0" smtClean="0"/>
              <a:t>A number of strategies are used to increase the likelihood of finding all of the relevant information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801670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Systematic review strategies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Identify and use ALL databases that cover the field of interest (we will go through this with multiple databases in workshop 2)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Identify and use ALL terms that describe the elements of your question</a:t>
            </a:r>
          </a:p>
          <a:p>
            <a:pPr lvl="1"/>
            <a:r>
              <a:rPr lang="en-AU" dirty="0" smtClean="0"/>
              <a:t>If your question has been generated using a PICO framework then think of alternative terms for each of the P, I, C &amp; O elements.</a:t>
            </a:r>
          </a:p>
          <a:p>
            <a:pPr lvl="1"/>
            <a:r>
              <a:rPr lang="en-AU" dirty="0" smtClean="0"/>
              <a:t>These will be combined using ‘</a:t>
            </a:r>
            <a:r>
              <a:rPr lang="en-AU" dirty="0" smtClean="0">
                <a:solidFill>
                  <a:srgbClr val="FF0000"/>
                </a:solidFill>
              </a:rPr>
              <a:t>and</a:t>
            </a:r>
            <a:r>
              <a:rPr lang="en-AU" dirty="0" smtClean="0"/>
              <a:t>’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096199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Systematic review strategies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When you are thinking of search terms remember to include:</a:t>
            </a:r>
          </a:p>
          <a:p>
            <a:r>
              <a:rPr lang="en-AU" dirty="0" smtClean="0"/>
              <a:t>Alternative terms such as:</a:t>
            </a:r>
          </a:p>
          <a:p>
            <a:pPr marL="0" indent="0">
              <a:buNone/>
            </a:pPr>
            <a:r>
              <a:rPr lang="en-AU" dirty="0" smtClean="0"/>
              <a:t>	‘Heart attack’    </a:t>
            </a:r>
            <a:r>
              <a:rPr lang="en-AU" dirty="0" smtClean="0">
                <a:solidFill>
                  <a:srgbClr val="FF0000"/>
                </a:solidFill>
              </a:rPr>
              <a:t>or</a:t>
            </a:r>
            <a:r>
              <a:rPr lang="en-AU" dirty="0" smtClean="0"/>
              <a:t> ‘Myocardial infarction’ </a:t>
            </a:r>
          </a:p>
          <a:p>
            <a:pPr marL="0" indent="0">
              <a:buNone/>
            </a:pPr>
            <a:r>
              <a:rPr lang="en-AU" dirty="0"/>
              <a:t>	</a:t>
            </a:r>
            <a:r>
              <a:rPr lang="en-AU" dirty="0" smtClean="0"/>
              <a:t>‘Physiotherapy’ </a:t>
            </a:r>
            <a:r>
              <a:rPr lang="en-AU" dirty="0" smtClean="0">
                <a:solidFill>
                  <a:srgbClr val="FF0000"/>
                </a:solidFill>
              </a:rPr>
              <a:t>or</a:t>
            </a:r>
            <a:r>
              <a:rPr lang="en-AU" dirty="0" smtClean="0"/>
              <a:t> ‘Physical therapy’</a:t>
            </a:r>
          </a:p>
          <a:p>
            <a:pPr marL="0" indent="0">
              <a:buNone/>
            </a:pPr>
            <a:r>
              <a:rPr lang="en-AU" dirty="0"/>
              <a:t>	</a:t>
            </a:r>
            <a:r>
              <a:rPr lang="en-AU" dirty="0" smtClean="0"/>
              <a:t>‘Podiatrist’         </a:t>
            </a:r>
            <a:r>
              <a:rPr lang="en-AU" dirty="0" smtClean="0">
                <a:solidFill>
                  <a:srgbClr val="FF0000"/>
                </a:solidFill>
              </a:rPr>
              <a:t>or</a:t>
            </a:r>
            <a:r>
              <a:rPr lang="en-AU" dirty="0" smtClean="0"/>
              <a:t> ‘Chiropodist’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094009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Systematic review strategies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Use available help:</a:t>
            </a:r>
          </a:p>
          <a:p>
            <a:pPr lvl="1"/>
            <a:r>
              <a:rPr lang="en-AU" dirty="0" err="1" smtClean="0"/>
              <a:t>MeSH</a:t>
            </a:r>
            <a:r>
              <a:rPr lang="en-AU" dirty="0" smtClean="0"/>
              <a:t> (Medical Subject Headings)</a:t>
            </a:r>
          </a:p>
          <a:p>
            <a:pPr lvl="1"/>
            <a:r>
              <a:rPr lang="en-AU" dirty="0" smtClean="0"/>
              <a:t>Librarian</a:t>
            </a:r>
          </a:p>
          <a:p>
            <a:pPr lvl="1"/>
            <a:r>
              <a:rPr lang="en-AU" dirty="0" smtClean="0"/>
              <a:t>Discuss or brain storm with colleagues</a:t>
            </a:r>
          </a:p>
          <a:p>
            <a:pPr lvl="1"/>
            <a:r>
              <a:rPr lang="en-AU" dirty="0" smtClean="0"/>
              <a:t>Check wording in any papers you have already found</a:t>
            </a:r>
          </a:p>
          <a:p>
            <a:pPr lvl="1"/>
            <a:r>
              <a:rPr lang="en-AU" dirty="0" smtClean="0"/>
              <a:t>Check professional guidelines for alternatives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054173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Preparation for Workshop 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Ensure you have a working Athens log in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Review your knowledge of on-line databases 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Think about what databases might be most appropriate for your question</a:t>
            </a:r>
          </a:p>
        </p:txBody>
      </p:sp>
    </p:spTree>
    <p:extLst>
      <p:ext uri="{BB962C8B-B14F-4D97-AF65-F5344CB8AC3E}">
        <p14:creationId xmlns:p14="http://schemas.microsoft.com/office/powerpoint/2010/main" val="7495919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Preparation for workshop 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Think about any limitations you may want to place on your search</a:t>
            </a:r>
          </a:p>
          <a:p>
            <a:pPr lvl="1"/>
            <a:r>
              <a:rPr lang="en-AU" dirty="0" smtClean="0"/>
              <a:t>Date </a:t>
            </a:r>
          </a:p>
          <a:p>
            <a:pPr lvl="1"/>
            <a:r>
              <a:rPr lang="en-AU" dirty="0" smtClean="0"/>
              <a:t>Gender</a:t>
            </a:r>
          </a:p>
          <a:p>
            <a:pPr lvl="1"/>
            <a:r>
              <a:rPr lang="en-AU" dirty="0" smtClean="0"/>
              <a:t>Human</a:t>
            </a:r>
          </a:p>
          <a:p>
            <a:pPr lvl="1"/>
            <a:r>
              <a:rPr lang="en-AU" dirty="0" smtClean="0"/>
              <a:t>Adult</a:t>
            </a:r>
          </a:p>
          <a:p>
            <a:pPr lvl="1"/>
            <a:r>
              <a:rPr lang="en-AU" dirty="0" smtClean="0"/>
              <a:t>Language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608314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Preparation for Workshop 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Prepare a search strategy that includes:</a:t>
            </a:r>
          </a:p>
          <a:p>
            <a:pPr lvl="1"/>
            <a:r>
              <a:rPr lang="en-AU" dirty="0" smtClean="0"/>
              <a:t>your search terms</a:t>
            </a:r>
          </a:p>
          <a:p>
            <a:pPr lvl="1"/>
            <a:r>
              <a:rPr lang="en-AU" dirty="0" smtClean="0"/>
              <a:t>the databases you should search</a:t>
            </a:r>
          </a:p>
          <a:p>
            <a:pPr lvl="1"/>
            <a:r>
              <a:rPr lang="en-AU" dirty="0" smtClean="0"/>
              <a:t>the ‘and’ &amp; ‘or’ logic</a:t>
            </a:r>
          </a:p>
          <a:p>
            <a:r>
              <a:rPr lang="en-AU" dirty="0" smtClean="0"/>
              <a:t>See if you can locate any guidelines or that are important for your question (professional </a:t>
            </a:r>
            <a:r>
              <a:rPr lang="en-AU" smtClean="0"/>
              <a:t>or diagnosis-related)</a:t>
            </a:r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80068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4 pillars of EBP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AU" dirty="0" smtClean="0"/>
              <a:t>Clinician experience and expertise </a:t>
            </a:r>
          </a:p>
          <a:p>
            <a:pPr marL="0" indent="0">
              <a:buNone/>
            </a:pPr>
            <a:r>
              <a:rPr lang="en-AU" dirty="0"/>
              <a:t>	</a:t>
            </a:r>
            <a:r>
              <a:rPr lang="en-AU" dirty="0" smtClean="0"/>
              <a:t>(this is what you bring each day)</a:t>
            </a:r>
          </a:p>
          <a:p>
            <a:pPr marL="514350" indent="-514350">
              <a:buAutoNum type="arabicPeriod" startAt="2"/>
            </a:pPr>
            <a:r>
              <a:rPr lang="en-AU" dirty="0" smtClean="0"/>
              <a:t>Need current evidence </a:t>
            </a:r>
          </a:p>
          <a:p>
            <a:pPr marL="0" indent="0">
              <a:buNone/>
            </a:pPr>
            <a:r>
              <a:rPr lang="en-AU" dirty="0"/>
              <a:t>	</a:t>
            </a:r>
            <a:r>
              <a:rPr lang="en-AU" dirty="0" smtClean="0"/>
              <a:t>(we will spend some time on how to locate and synthesise 	this)</a:t>
            </a:r>
          </a:p>
          <a:p>
            <a:pPr marL="514350" indent="-514350">
              <a:buAutoNum type="arabicPeriod" startAt="3"/>
            </a:pPr>
            <a:r>
              <a:rPr lang="en-AU" dirty="0" smtClean="0"/>
              <a:t>Must understand the needs and preferences of the individual patient</a:t>
            </a:r>
          </a:p>
          <a:p>
            <a:pPr marL="0" indent="0">
              <a:buNone/>
            </a:pPr>
            <a:r>
              <a:rPr lang="en-AU" dirty="0"/>
              <a:t>	</a:t>
            </a:r>
            <a:r>
              <a:rPr lang="en-AU" dirty="0" smtClean="0"/>
              <a:t>(requires a comprehensive assessment and discussion with the 	patient including consideration of specific cultural, religious or 	other requirements. Any client choices must be </a:t>
            </a:r>
            <a:r>
              <a:rPr lang="en-AU" u="sng" dirty="0" smtClean="0"/>
              <a:t>informed</a:t>
            </a:r>
            <a:r>
              <a:rPr lang="en-AU" dirty="0" smtClean="0"/>
              <a:t>) </a:t>
            </a:r>
            <a:endParaRPr lang="en-AU" dirty="0"/>
          </a:p>
          <a:p>
            <a:pPr marL="514350" indent="-514350">
              <a:buAutoNum type="arabicPeriod" startAt="4"/>
            </a:pPr>
            <a:r>
              <a:rPr lang="en-AU" dirty="0" smtClean="0"/>
              <a:t>Context or environment of practice</a:t>
            </a:r>
          </a:p>
          <a:p>
            <a:pPr marL="0" indent="0">
              <a:buNone/>
            </a:pPr>
            <a:r>
              <a:rPr lang="en-AU" dirty="0"/>
              <a:t>	</a:t>
            </a:r>
            <a:r>
              <a:rPr lang="en-AU" dirty="0" smtClean="0"/>
              <a:t>(Is the proposed management plan reasonable in the 	circumstances? Are the required resources available?)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72264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Clinician experience and expertise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This is what you bring to your clinical setting each day.</a:t>
            </a:r>
          </a:p>
          <a:p>
            <a:r>
              <a:rPr lang="en-AU" dirty="0" smtClean="0"/>
              <a:t>This is individual and specific to yourself.</a:t>
            </a:r>
          </a:p>
          <a:p>
            <a:r>
              <a:rPr lang="en-AU" dirty="0" smtClean="0"/>
              <a:t>YOU must decide if you have the skill and experience or expertise to provide the best available care for each individual patient.</a:t>
            </a:r>
          </a:p>
          <a:p>
            <a:r>
              <a:rPr lang="en-AU" dirty="0" smtClean="0"/>
              <a:t>There may be times when you decide that a referral or second opinion are in the patients best interests.</a:t>
            </a:r>
          </a:p>
          <a:p>
            <a:r>
              <a:rPr lang="en-AU" dirty="0" smtClean="0"/>
              <a:t>THIS IS A CORE ELEMENT OF PROVIDING EBP that requires sound and accurate clinical judgement.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22710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Current Evidence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 smtClean="0"/>
              <a:t>Do I have knowledge of the current evidence for management of the specific issues/ problems of this individual?</a:t>
            </a:r>
          </a:p>
          <a:p>
            <a:r>
              <a:rPr lang="en-AU" dirty="0" smtClean="0"/>
              <a:t>How can I be sure?</a:t>
            </a:r>
          </a:p>
          <a:p>
            <a:r>
              <a:rPr lang="en-AU" dirty="0" smtClean="0"/>
              <a:t>How can I find current best evidence?</a:t>
            </a:r>
          </a:p>
          <a:p>
            <a:pPr lvl="1"/>
            <a:r>
              <a:rPr lang="en-AU" dirty="0"/>
              <a:t>the efficacy and safety of an intervention or treatment, or </a:t>
            </a:r>
          </a:p>
          <a:p>
            <a:pPr lvl="1"/>
            <a:r>
              <a:rPr lang="en-AU" dirty="0"/>
              <a:t>explore the accuracy and precision of assessment or diagnostic tests, or </a:t>
            </a:r>
          </a:p>
          <a:p>
            <a:pPr lvl="1"/>
            <a:r>
              <a:rPr lang="en-AU" dirty="0"/>
              <a:t>the power of clinical signs and symptoms for prediction of client or patient outcomes</a:t>
            </a:r>
            <a:r>
              <a:rPr lang="en-AU" dirty="0" smtClean="0"/>
              <a:t>.</a:t>
            </a:r>
          </a:p>
          <a:p>
            <a:r>
              <a:rPr lang="en-AU" dirty="0" smtClean="0"/>
              <a:t>How do I make sense of the evidence I find?</a:t>
            </a:r>
          </a:p>
          <a:p>
            <a:r>
              <a:rPr lang="en-AU" dirty="0" smtClean="0"/>
              <a:t>THIS IS ALSO A CORE ELEMENT OF EBP</a:t>
            </a:r>
            <a:endParaRPr lang="en-AU" dirty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11530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Patient needs and preferences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 smtClean="0"/>
              <a:t>Why has the individual come to you?</a:t>
            </a:r>
          </a:p>
          <a:p>
            <a:r>
              <a:rPr lang="en-AU" dirty="0" smtClean="0"/>
              <a:t>What are they seeking?</a:t>
            </a:r>
          </a:p>
          <a:p>
            <a:r>
              <a:rPr lang="en-AU" dirty="0" smtClean="0"/>
              <a:t>Do they have strong (or even mild) preferences about how they would like this to occur?</a:t>
            </a:r>
          </a:p>
          <a:p>
            <a:r>
              <a:rPr lang="en-AU" dirty="0" smtClean="0"/>
              <a:t>Do their preferences change how you would approach their problem? </a:t>
            </a:r>
          </a:p>
          <a:p>
            <a:r>
              <a:rPr lang="en-AU" dirty="0" smtClean="0"/>
              <a:t>Are there trade-offs involved?</a:t>
            </a:r>
          </a:p>
          <a:p>
            <a:r>
              <a:rPr lang="en-AU" dirty="0" smtClean="0"/>
              <a:t>Have you explained each option (and possible outcomes/complications) so that the client is able to make an informed decision?</a:t>
            </a:r>
          </a:p>
          <a:p>
            <a:r>
              <a:rPr lang="en-AU" dirty="0" smtClean="0"/>
              <a:t>THIS IS A FURTHER CORE ELEMENT OF EBP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9263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Context or environment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Is there any environmental barrier to the provision of appropriate management?</a:t>
            </a:r>
          </a:p>
          <a:p>
            <a:r>
              <a:rPr lang="en-AU" dirty="0" smtClean="0"/>
              <a:t>Are the resources available?</a:t>
            </a:r>
          </a:p>
          <a:p>
            <a:r>
              <a:rPr lang="en-AU" dirty="0" smtClean="0"/>
              <a:t>Can the selected management be delivered?</a:t>
            </a:r>
          </a:p>
          <a:p>
            <a:r>
              <a:rPr lang="en-AU" dirty="0" smtClean="0"/>
              <a:t>Are there any relevant legislation/ registration/ scope of practice/ practice guidelines /community expectations to consider?</a:t>
            </a:r>
          </a:p>
          <a:p>
            <a:r>
              <a:rPr lang="en-AU" dirty="0" smtClean="0"/>
              <a:t>Can the client afford the proposed solution?</a:t>
            </a:r>
          </a:p>
          <a:p>
            <a:r>
              <a:rPr lang="en-AU" dirty="0" smtClean="0"/>
              <a:t>THIS IS A CORE ELEMENT OF EPB.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67574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EBP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 smtClean="0"/>
              <a:t>Each element of EBP requires careful consideration. There may be more than one appropriate approach to management from your perspective as a clinician. Each may be able to be delivered to the client. Their needs and preferences may decide the approach you select.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In EBP, the deliberate and skilful integration of each of these elements is used to derive the best evidence based solution for each individual.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22275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1732</Words>
  <Application>Microsoft Office PowerPoint</Application>
  <PresentationFormat>On-screen Show (4:3)</PresentationFormat>
  <Paragraphs>176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 Evidence Based Practice 1</vt:lpstr>
      <vt:lpstr>What is EBP?</vt:lpstr>
      <vt:lpstr>EBP</vt:lpstr>
      <vt:lpstr>4 pillars of EBP</vt:lpstr>
      <vt:lpstr>Clinician experience and expertise</vt:lpstr>
      <vt:lpstr>Current Evidence </vt:lpstr>
      <vt:lpstr>Patient needs and preferences</vt:lpstr>
      <vt:lpstr>Context or environment</vt:lpstr>
      <vt:lpstr>EBP</vt:lpstr>
      <vt:lpstr>Why use EBP?</vt:lpstr>
      <vt:lpstr>Why use EBP?</vt:lpstr>
      <vt:lpstr>Why use EBP?</vt:lpstr>
      <vt:lpstr>Finding Evidence</vt:lpstr>
      <vt:lpstr>Defining or Refining your question</vt:lpstr>
      <vt:lpstr>Example: Quantitative</vt:lpstr>
      <vt:lpstr>Example: Qualitative</vt:lpstr>
      <vt:lpstr>Example: Diagnostic test</vt:lpstr>
      <vt:lpstr>Example: Prognostic indicators</vt:lpstr>
      <vt:lpstr>PICO</vt:lpstr>
      <vt:lpstr>Hierarchy of Evidence</vt:lpstr>
      <vt:lpstr>Hierarchy of Evidence diagram</vt:lpstr>
      <vt:lpstr>Anecdotal Evidence</vt:lpstr>
      <vt:lpstr>Single Case Study</vt:lpstr>
      <vt:lpstr>Series of case studies</vt:lpstr>
      <vt:lpstr>Case controlled studies</vt:lpstr>
      <vt:lpstr>Randomised Controlled Trials</vt:lpstr>
      <vt:lpstr> RCT with ‘blinding’</vt:lpstr>
      <vt:lpstr>Qualitative Studies</vt:lpstr>
      <vt:lpstr>Systematic Reviews</vt:lpstr>
      <vt:lpstr>Systematic Review</vt:lpstr>
      <vt:lpstr>Systematic review strategies</vt:lpstr>
      <vt:lpstr>Systematic review strategies</vt:lpstr>
      <vt:lpstr>Systematic review strategies</vt:lpstr>
      <vt:lpstr>Preparation for Workshop 2</vt:lpstr>
      <vt:lpstr>Preparation for workshop 2</vt:lpstr>
      <vt:lpstr>Preparation for Workshop 2</vt:lpstr>
    </vt:vector>
  </TitlesOfParts>
  <Company>Monash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Based Practice 1</dc:title>
  <dc:creator>Helen McBurney</dc:creator>
  <cp:lastModifiedBy>Dean Taylor</cp:lastModifiedBy>
  <cp:revision>19</cp:revision>
  <dcterms:created xsi:type="dcterms:W3CDTF">2015-03-26T01:55:21Z</dcterms:created>
  <dcterms:modified xsi:type="dcterms:W3CDTF">2015-07-22T00:20:40Z</dcterms:modified>
</cp:coreProperties>
</file>